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0"/>
  </p:notesMasterIdLst>
  <p:sldIdLst>
    <p:sldId id="256" r:id="rId3"/>
    <p:sldId id="257" r:id="rId4"/>
    <p:sldId id="258" r:id="rId5"/>
    <p:sldId id="259" r:id="rId6"/>
    <p:sldId id="260" r:id="rId7"/>
    <p:sldId id="261" r:id="rId8"/>
    <p:sldId id="284" r:id="rId9"/>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1" r:id="rId28"/>
    <p:sldId id="282" r:id="rId29"/>
    <p:sldId id="283" r:id="rId30"/>
  </p:sldIdLst>
  <p:sldSz cx="12192000" cy="6858000"/>
  <p:notesSz cx="6858000" cy="9144000"/>
  <p:embeddedFontLst>
    <p:embeddedFont>
      <p:font typeface="OPPOSans H" panose="00020600040101010101" charset="-122"/>
      <p:regular r:id="rId34"/>
    </p:embeddedFont>
    <p:embeddedFont>
      <p:font typeface="华文中宋" panose="02010600040101010101" pitchFamily="2" charset="-122"/>
      <p:regular r:id="rId35"/>
    </p:embeddedFont>
    <p:embeddedFont>
      <p:font typeface="Source Han Sans CN Bold" panose="020B0800000000000000" charset="-122"/>
      <p:bold r:id="rId36"/>
    </p:embeddedFont>
    <p:embeddedFont>
      <p:font typeface="等线" panose="02010600030101010101" pitchFamily="2" charset="-122"/>
      <p:regular r:id="rId37"/>
    </p:embeddedFont>
    <p:embeddedFont>
      <p:font typeface="Source Han Sans" panose="020B0500000000000000" charset="-122"/>
      <p:regular r:id="rId38"/>
    </p:embeddedFont>
    <p:embeddedFont>
      <p:font typeface="Calibri" panose="020F0502020204030204" charset="0"/>
      <p:regular r:id="rId39"/>
      <p:bold r:id="rId40"/>
      <p:italic r:id="rId41"/>
      <p:boldItalic r:id="rId42"/>
    </p:embeddedFont>
    <p:embeddedFont>
      <p:font typeface="等线 Light" panose="02010600030101010101" charset="-122"/>
      <p:regular r:id="rId4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3" Type="http://schemas.openxmlformats.org/officeDocument/2006/relationships/font" Target="fonts/font10.fntdata"/><Relationship Id="rId42" Type="http://schemas.openxmlformats.org/officeDocument/2006/relationships/font" Target="fonts/font9.fntdata"/><Relationship Id="rId41" Type="http://schemas.openxmlformats.org/officeDocument/2006/relationships/font" Target="fonts/font8.fntdata"/><Relationship Id="rId40" Type="http://schemas.openxmlformats.org/officeDocument/2006/relationships/font" Target="fonts/font7.fntdata"/><Relationship Id="rId4" Type="http://schemas.openxmlformats.org/officeDocument/2006/relationships/slide" Target="slides/slide2.xml"/><Relationship Id="rId39" Type="http://schemas.openxmlformats.org/officeDocument/2006/relationships/font" Target="fonts/font6.fntdata"/><Relationship Id="rId38" Type="http://schemas.openxmlformats.org/officeDocument/2006/relationships/font" Target="fonts/font5.fntdata"/><Relationship Id="rId37" Type="http://schemas.openxmlformats.org/officeDocument/2006/relationships/font" Target="fonts/font4.fntdata"/><Relationship Id="rId36" Type="http://schemas.openxmlformats.org/officeDocument/2006/relationships/font" Target="fonts/font3.fntdata"/><Relationship Id="rId35" Type="http://schemas.openxmlformats.org/officeDocument/2006/relationships/font" Target="fonts/font2.fntdata"/><Relationship Id="rId34" Type="http://schemas.openxmlformats.org/officeDocument/2006/relationships/font" Target="fonts/font1.fntdata"/><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jpeg"/><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3" Type="http://schemas.openxmlformats.org/officeDocument/2006/relationships/notesSlide" Target="../notesSlides/notesSlide1.xml"/><Relationship Id="rId12" Type="http://schemas.openxmlformats.org/officeDocument/2006/relationships/slideLayout" Target="../slideLayouts/slideLayout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1">
                  <a:lumMod val="20000"/>
                  <a:lumOff val="80000"/>
                </a:schemeClr>
              </a:gs>
              <a:gs pos="100000">
                <a:schemeClr val="accent2">
                  <a:alpha val="75000"/>
                </a:schemeClr>
              </a:gs>
            </a:gsLst>
            <a:lin ang="0" scaled="0"/>
          </a:gradFill>
          <a:ln w="12700" cap="sq">
            <a:noFill/>
            <a:miter/>
          </a:ln>
        </p:spPr>
        <p:txBody>
          <a:bodyPr vert="horz" wrap="square" lIns="91440" tIns="45720" rIns="91440" bIns="45720" rtlCol="0" anchor="ctr"/>
          <a:lstStyle/>
          <a:p>
            <a:pPr algn="ctr"/>
            <a:endParaRPr kumimoji="1" lang="zh-CN" altLang="en-US"/>
          </a:p>
        </p:txBody>
      </p:sp>
      <p:grpSp>
        <p:nvGrpSpPr>
          <p:cNvPr id="3" name="组合 2"/>
          <p:cNvGrpSpPr/>
          <p:nvPr/>
        </p:nvGrpSpPr>
        <p:grpSpPr>
          <a:xfrm>
            <a:off x="5833403" y="-1527527"/>
            <a:ext cx="7944968" cy="9282337"/>
            <a:chOff x="5833403" y="-1527527"/>
            <a:chExt cx="7944968" cy="9282337"/>
          </a:xfrm>
        </p:grpSpPr>
        <p:sp>
          <p:nvSpPr>
            <p:cNvPr id="4" name="标题 1"/>
            <p:cNvSpPr txBox="1"/>
            <p:nvPr/>
          </p:nvSpPr>
          <p:spPr>
            <a:xfrm>
              <a:off x="7216705" y="-1527527"/>
              <a:ext cx="3512256" cy="3512254"/>
            </a:xfrm>
            <a:prstGeom prst="ellipse">
              <a:avLst/>
            </a:prstGeom>
            <a:gradFill>
              <a:gsLst>
                <a:gs pos="0">
                  <a:schemeClr val="accent2">
                    <a:alpha val="75000"/>
                  </a:schemeClr>
                </a:gs>
                <a:gs pos="91000">
                  <a:schemeClr val="accent1">
                    <a:alpha val="0"/>
                  </a:schemeClr>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9725110" y="1172378"/>
              <a:ext cx="3113558" cy="3113558"/>
            </a:xfrm>
            <a:prstGeom prst="ellipse">
              <a:avLst/>
            </a:prstGeom>
            <a:gradFill>
              <a:gsLst>
                <a:gs pos="16000">
                  <a:schemeClr val="accent1">
                    <a:alpha val="0"/>
                  </a:schemeClr>
                </a:gs>
                <a:gs pos="100000">
                  <a:schemeClr val="accent2"/>
                </a:gs>
              </a:gsLst>
              <a:lin ang="16200000" scaled="0"/>
            </a:gra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6520011" y="1523347"/>
              <a:ext cx="2966437" cy="2966437"/>
            </a:xfrm>
            <a:prstGeom prst="ellipse">
              <a:avLst/>
            </a:prstGeom>
            <a:gradFill>
              <a:gsLst>
                <a:gs pos="15000">
                  <a:schemeClr val="accent1">
                    <a:alpha val="0"/>
                  </a:schemeClr>
                </a:gs>
                <a:gs pos="100000">
                  <a:schemeClr val="accent2"/>
                </a:gs>
              </a:gsLst>
              <a:lin ang="16200000" scaled="0"/>
            </a:gra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8404507" y="332354"/>
              <a:ext cx="2966437" cy="2966437"/>
            </a:xfrm>
            <a:prstGeom prst="ellipse">
              <a:avLst/>
            </a:prstGeom>
            <a:gradFill>
              <a:gsLst>
                <a:gs pos="0">
                  <a:schemeClr val="accent2">
                    <a:alpha val="75000"/>
                  </a:schemeClr>
                </a:gs>
                <a:gs pos="91000">
                  <a:schemeClr val="accent1">
                    <a:alpha val="0"/>
                  </a:schemeClr>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7786954" y="2293537"/>
              <a:ext cx="2966437" cy="2966437"/>
            </a:xfrm>
            <a:prstGeom prst="ellipse">
              <a:avLst/>
            </a:prstGeom>
            <a:solidFill>
              <a:schemeClr val="bg1">
                <a:lumMod val="85000"/>
                <a:alpha val="86000"/>
              </a:schemeClr>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10010468" y="3607463"/>
              <a:ext cx="2966437" cy="2966437"/>
            </a:xfrm>
            <a:prstGeom prst="ellipse">
              <a:avLst/>
            </a:prstGeom>
            <a:gradFill>
              <a:gsLst>
                <a:gs pos="0">
                  <a:schemeClr val="accent2"/>
                </a:gs>
                <a:gs pos="74000">
                  <a:schemeClr val="accent1">
                    <a:alpha val="0"/>
                  </a:schemeClr>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5833403" y="3734092"/>
              <a:ext cx="3162565" cy="3162567"/>
            </a:xfrm>
            <a:prstGeom prst="ellipse">
              <a:avLst/>
            </a:prstGeom>
            <a:gradFill>
              <a:gsLst>
                <a:gs pos="0">
                  <a:schemeClr val="accent2"/>
                </a:gs>
                <a:gs pos="77000">
                  <a:schemeClr val="accent1">
                    <a:alpha val="0"/>
                  </a:schemeClr>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8255905" y="4190991"/>
              <a:ext cx="3563821" cy="3563819"/>
            </a:xfrm>
            <a:prstGeom prst="ellipse">
              <a:avLst/>
            </a:prstGeom>
            <a:gradFill>
              <a:gsLst>
                <a:gs pos="0">
                  <a:schemeClr val="accent2"/>
                </a:gs>
                <a:gs pos="100000">
                  <a:schemeClr val="accent1">
                    <a:alpha val="0"/>
                  </a:schemeClr>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10811934" y="-662717"/>
              <a:ext cx="2966437" cy="2966437"/>
            </a:xfrm>
            <a:prstGeom prst="ellipse">
              <a:avLst/>
            </a:prstGeom>
            <a:gradFill>
              <a:gsLst>
                <a:gs pos="0">
                  <a:schemeClr val="accent2">
                    <a:alpha val="75000"/>
                  </a:schemeClr>
                </a:gs>
                <a:gs pos="91000">
                  <a:schemeClr val="accent1">
                    <a:alpha val="0"/>
                  </a:schemeClr>
                </a:gs>
              </a:gsLst>
              <a:lin ang="3600000" scaled="0"/>
            </a:gradFill>
            <a:ln w="12700" cap="sq">
              <a:noFill/>
              <a:miter/>
            </a:ln>
          </p:spPr>
          <p:txBody>
            <a:bodyPr vert="horz" wrap="square" lIns="91440" tIns="45720" rIns="91440" bIns="45720" rtlCol="0" anchor="ctr"/>
            <a:lstStyle/>
            <a:p>
              <a:pPr algn="ctr"/>
              <a:endParaRPr kumimoji="1" lang="zh-CN" altLang="en-US"/>
            </a:p>
          </p:txBody>
        </p:sp>
        <p:grpSp>
          <p:nvGrpSpPr>
            <p:cNvPr id="13" name="组合 12"/>
            <p:cNvGrpSpPr/>
            <p:nvPr/>
          </p:nvGrpSpPr>
          <p:grpSpPr>
            <a:xfrm>
              <a:off x="8835084" y="3221175"/>
              <a:ext cx="2683815" cy="3171830"/>
              <a:chOff x="8835084" y="3221175"/>
              <a:chExt cx="2683815" cy="3171830"/>
            </a:xfrm>
          </p:grpSpPr>
          <p:sp>
            <p:nvSpPr>
              <p:cNvPr id="14" name="标题 1"/>
              <p:cNvSpPr txBox="1"/>
              <p:nvPr/>
            </p:nvSpPr>
            <p:spPr>
              <a:xfrm>
                <a:off x="8835084" y="3221175"/>
                <a:ext cx="121192" cy="192594"/>
              </a:xfrm>
              <a:prstGeom prst="ellipse">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9590196" y="3221175"/>
                <a:ext cx="121192" cy="192594"/>
              </a:xfrm>
              <a:prstGeom prst="ellipse">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rot="8100000">
                <a:off x="9818338" y="4692444"/>
                <a:ext cx="1408791" cy="1408791"/>
              </a:xfrm>
              <a:prstGeom prst="arc">
                <a:avLst/>
              </a:prstGeom>
              <a:noFill/>
              <a:ln w="12700" cap="sq">
                <a:solidFill>
                  <a:schemeClr val="tx1">
                    <a:lumMod val="85000"/>
                    <a:lumOff val="15000"/>
                  </a:schemeClr>
                </a:solidFill>
                <a:miter/>
              </a:ln>
            </p:spPr>
            <p:txBody>
              <a:bodyPr vert="horz" wrap="square" lIns="91440" tIns="45720" rIns="91440" bIns="45720" rtlCol="0" anchor="ctr"/>
              <a:lstStyle/>
              <a:p>
                <a:pPr algn="ctr"/>
                <a:endParaRPr kumimoji="1" lang="zh-CN" altLang="en-US"/>
              </a:p>
            </p:txBody>
          </p:sp>
        </p:grpSp>
        <p:grpSp>
          <p:nvGrpSpPr>
            <p:cNvPr id="17" name="组合 16"/>
            <p:cNvGrpSpPr/>
            <p:nvPr/>
          </p:nvGrpSpPr>
          <p:grpSpPr>
            <a:xfrm>
              <a:off x="8291691" y="3368493"/>
              <a:ext cx="2645346" cy="2186639"/>
              <a:chOff x="8291691" y="3368493"/>
              <a:chExt cx="2645346" cy="2186639"/>
            </a:xfrm>
          </p:grpSpPr>
          <p:sp>
            <p:nvSpPr>
              <p:cNvPr id="18" name="标题 1"/>
              <p:cNvSpPr txBox="1"/>
              <p:nvPr/>
            </p:nvSpPr>
            <p:spPr>
              <a:xfrm>
                <a:off x="10060732" y="5362538"/>
                <a:ext cx="121192" cy="192594"/>
              </a:xfrm>
              <a:prstGeom prst="ellipse">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19" name="标题 1"/>
              <p:cNvSpPr txBox="1"/>
              <p:nvPr/>
            </p:nvSpPr>
            <p:spPr>
              <a:xfrm>
                <a:off x="10815844" y="5362538"/>
                <a:ext cx="121192" cy="192594"/>
              </a:xfrm>
              <a:prstGeom prst="ellipse">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20" name="标题 1"/>
              <p:cNvSpPr txBox="1"/>
              <p:nvPr/>
            </p:nvSpPr>
            <p:spPr>
              <a:xfrm rot="8100000" flipH="1" flipV="1">
                <a:off x="8583461" y="3660263"/>
                <a:ext cx="1408791" cy="1408792"/>
              </a:xfrm>
              <a:prstGeom prst="arc">
                <a:avLst/>
              </a:prstGeom>
              <a:noFill/>
              <a:ln w="12700" cap="sq">
                <a:solidFill>
                  <a:schemeClr val="tx1">
                    <a:lumMod val="85000"/>
                    <a:lumOff val="15000"/>
                  </a:schemeClr>
                </a:solidFill>
                <a:miter/>
              </a:ln>
            </p:spPr>
            <p:txBody>
              <a:bodyPr vert="horz" wrap="square" lIns="91440" tIns="45720" rIns="91440" bIns="45720" rtlCol="0" anchor="ctr"/>
              <a:lstStyle/>
              <a:p>
                <a:pPr algn="ctr"/>
                <a:endParaRPr kumimoji="1" lang="zh-CN" altLang="en-US"/>
              </a:p>
            </p:txBody>
          </p:sp>
        </p:grpSp>
        <p:grpSp>
          <p:nvGrpSpPr>
            <p:cNvPr id="21" name="组合 20"/>
            <p:cNvGrpSpPr/>
            <p:nvPr/>
          </p:nvGrpSpPr>
          <p:grpSpPr>
            <a:xfrm>
              <a:off x="6524666" y="4705102"/>
              <a:ext cx="876304" cy="192594"/>
              <a:chOff x="6524666" y="4705102"/>
              <a:chExt cx="876304" cy="192594"/>
            </a:xfrm>
          </p:grpSpPr>
          <p:sp>
            <p:nvSpPr>
              <p:cNvPr id="22" name="标题 1"/>
              <p:cNvSpPr txBox="1"/>
              <p:nvPr/>
            </p:nvSpPr>
            <p:spPr>
              <a:xfrm>
                <a:off x="6524666" y="4705102"/>
                <a:ext cx="121192" cy="192594"/>
              </a:xfrm>
              <a:prstGeom prst="ellipse">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23" name="标题 1"/>
              <p:cNvSpPr txBox="1"/>
              <p:nvPr/>
            </p:nvSpPr>
            <p:spPr>
              <a:xfrm>
                <a:off x="7279778" y="4705102"/>
                <a:ext cx="121192" cy="192594"/>
              </a:xfrm>
              <a:prstGeom prst="ellipse">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grpSp>
        <p:cxnSp>
          <p:nvCxnSpPr>
            <p:cNvPr id="24" name="标题 1"/>
            <p:cNvCxnSpPr/>
            <p:nvPr/>
          </p:nvCxnSpPr>
          <p:spPr>
            <a:xfrm>
              <a:off x="6572601" y="5247242"/>
              <a:ext cx="779531" cy="0"/>
            </a:xfrm>
            <a:prstGeom prst="line">
              <a:avLst/>
            </a:prstGeom>
            <a:noFill/>
            <a:ln w="9525" cap="sq">
              <a:solidFill>
                <a:schemeClr val="tx1">
                  <a:lumMod val="85000"/>
                  <a:lumOff val="15000"/>
                </a:schemeClr>
              </a:solidFill>
              <a:miter/>
            </a:ln>
          </p:spPr>
        </p:cxnSp>
        <p:grpSp>
          <p:nvGrpSpPr>
            <p:cNvPr id="25" name="组合 24"/>
            <p:cNvGrpSpPr/>
            <p:nvPr/>
          </p:nvGrpSpPr>
          <p:grpSpPr>
            <a:xfrm>
              <a:off x="10478137" y="895893"/>
              <a:ext cx="1992332" cy="1992332"/>
              <a:chOff x="10478137" y="895893"/>
              <a:chExt cx="1992332" cy="1992332"/>
            </a:xfrm>
          </p:grpSpPr>
          <p:sp>
            <p:nvSpPr>
              <p:cNvPr id="26" name="标题 1"/>
              <p:cNvSpPr txBox="1"/>
              <p:nvPr/>
            </p:nvSpPr>
            <p:spPr>
              <a:xfrm>
                <a:off x="11017818" y="1819516"/>
                <a:ext cx="121192" cy="192594"/>
              </a:xfrm>
              <a:prstGeom prst="ellipse">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27" name="标题 1"/>
              <p:cNvSpPr txBox="1"/>
              <p:nvPr/>
            </p:nvSpPr>
            <p:spPr>
              <a:xfrm>
                <a:off x="11772931" y="1819516"/>
                <a:ext cx="121192" cy="192594"/>
              </a:xfrm>
              <a:prstGeom prst="ellipse">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28" name="标题 1"/>
              <p:cNvSpPr txBox="1"/>
              <p:nvPr/>
            </p:nvSpPr>
            <p:spPr>
              <a:xfrm rot="8100000">
                <a:off x="10769907" y="1187664"/>
                <a:ext cx="1408791" cy="1408792"/>
              </a:xfrm>
              <a:prstGeom prst="arc">
                <a:avLst>
                  <a:gd name="adj1" fmla="val 15692003"/>
                  <a:gd name="adj2" fmla="val 20346769"/>
                </a:avLst>
              </a:prstGeom>
              <a:noFill/>
              <a:ln w="12700" cap="sq">
                <a:solidFill>
                  <a:schemeClr val="tx1">
                    <a:lumMod val="85000"/>
                    <a:lumOff val="15000"/>
                  </a:schemeClr>
                </a:solidFill>
                <a:miter/>
              </a:ln>
            </p:spPr>
            <p:txBody>
              <a:bodyPr vert="horz" wrap="square" lIns="91440" tIns="45720" rIns="91440" bIns="45720" rtlCol="0" anchor="ctr"/>
              <a:lstStyle/>
              <a:p>
                <a:pPr algn="ctr"/>
                <a:endParaRPr kumimoji="1" lang="zh-CN" altLang="en-US"/>
              </a:p>
            </p:txBody>
          </p:sp>
        </p:grpSp>
        <p:grpSp>
          <p:nvGrpSpPr>
            <p:cNvPr id="29" name="组合 28"/>
            <p:cNvGrpSpPr/>
            <p:nvPr/>
          </p:nvGrpSpPr>
          <p:grpSpPr>
            <a:xfrm>
              <a:off x="6481591" y="2189244"/>
              <a:ext cx="1376978" cy="1376979"/>
              <a:chOff x="6481591" y="2189244"/>
              <a:chExt cx="1376978" cy="1376979"/>
            </a:xfrm>
          </p:grpSpPr>
          <p:sp>
            <p:nvSpPr>
              <p:cNvPr id="30" name="标题 1"/>
              <p:cNvSpPr txBox="1"/>
              <p:nvPr/>
            </p:nvSpPr>
            <p:spPr>
              <a:xfrm>
                <a:off x="6854586" y="2827596"/>
                <a:ext cx="83761" cy="133109"/>
              </a:xfrm>
              <a:prstGeom prst="ellipse">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31" name="标题 1"/>
              <p:cNvSpPr txBox="1"/>
              <p:nvPr/>
            </p:nvSpPr>
            <p:spPr>
              <a:xfrm>
                <a:off x="7376476" y="2827596"/>
                <a:ext cx="83761" cy="133109"/>
              </a:xfrm>
              <a:prstGeom prst="ellipse">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32" name="标题 1"/>
              <p:cNvSpPr txBox="1"/>
              <p:nvPr/>
            </p:nvSpPr>
            <p:spPr>
              <a:xfrm rot="8100000">
                <a:off x="6683244" y="2390898"/>
                <a:ext cx="973671" cy="973671"/>
              </a:xfrm>
              <a:prstGeom prst="arc">
                <a:avLst>
                  <a:gd name="adj1" fmla="val 18771854"/>
                  <a:gd name="adj2" fmla="val 0"/>
                </a:avLst>
              </a:prstGeom>
              <a:noFill/>
              <a:ln w="12700" cap="sq">
                <a:solidFill>
                  <a:schemeClr val="tx1">
                    <a:lumMod val="85000"/>
                    <a:lumOff val="15000"/>
                  </a:schemeClr>
                </a:solidFill>
                <a:miter/>
              </a:ln>
            </p:spPr>
            <p:txBody>
              <a:bodyPr vert="horz" wrap="square" lIns="91440" tIns="45720" rIns="91440" bIns="45720" rtlCol="0" anchor="ctr"/>
              <a:lstStyle/>
              <a:p>
                <a:pPr algn="ctr"/>
                <a:endParaRPr kumimoji="1" lang="zh-CN" altLang="en-US"/>
              </a:p>
            </p:txBody>
          </p:sp>
        </p:grpSp>
        <p:grpSp>
          <p:nvGrpSpPr>
            <p:cNvPr id="33" name="组合 32"/>
            <p:cNvGrpSpPr/>
            <p:nvPr/>
          </p:nvGrpSpPr>
          <p:grpSpPr>
            <a:xfrm>
              <a:off x="11195833" y="3579552"/>
              <a:ext cx="1992332" cy="1992332"/>
              <a:chOff x="11195833" y="3579552"/>
              <a:chExt cx="1992332" cy="1992332"/>
            </a:xfrm>
          </p:grpSpPr>
          <p:sp>
            <p:nvSpPr>
              <p:cNvPr id="34" name="标题 1"/>
              <p:cNvSpPr txBox="1"/>
              <p:nvPr/>
            </p:nvSpPr>
            <p:spPr>
              <a:xfrm>
                <a:off x="11881877" y="4503175"/>
                <a:ext cx="121192" cy="192594"/>
              </a:xfrm>
              <a:prstGeom prst="ellipse">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35" name="标题 1"/>
              <p:cNvSpPr txBox="1"/>
              <p:nvPr/>
            </p:nvSpPr>
            <p:spPr>
              <a:xfrm rot="8100000">
                <a:off x="11487603" y="3871323"/>
                <a:ext cx="1408791" cy="1408792"/>
              </a:xfrm>
              <a:prstGeom prst="arc">
                <a:avLst>
                  <a:gd name="adj1" fmla="val 15692003"/>
                  <a:gd name="adj2" fmla="val 20346769"/>
                </a:avLst>
              </a:prstGeom>
              <a:noFill/>
              <a:ln w="12700" cap="sq">
                <a:solidFill>
                  <a:schemeClr val="tx1">
                    <a:lumMod val="85000"/>
                    <a:lumOff val="15000"/>
                  </a:schemeClr>
                </a:solidFill>
                <a:miter/>
              </a:ln>
            </p:spPr>
            <p:txBody>
              <a:bodyPr vert="horz" wrap="square" lIns="91440" tIns="45720" rIns="91440" bIns="45720" rtlCol="0" anchor="ctr"/>
              <a:lstStyle/>
              <a:p>
                <a:pPr algn="ctr"/>
                <a:endParaRPr kumimoji="1" lang="zh-CN" altLang="en-US"/>
              </a:p>
            </p:txBody>
          </p:sp>
        </p:grpSp>
      </p:grpSp>
      <p:sp>
        <p:nvSpPr>
          <p:cNvPr id="36" name="标题 1"/>
          <p:cNvSpPr txBox="1"/>
          <p:nvPr/>
        </p:nvSpPr>
        <p:spPr>
          <a:xfrm>
            <a:off x="660400" y="923610"/>
            <a:ext cx="1538877" cy="191096"/>
          </a:xfrm>
          <a:custGeom>
            <a:avLst/>
            <a:gdLst>
              <a:gd name="connsiteX0" fmla="*/ 300742 w 1046688"/>
              <a:gd name="connsiteY0" fmla="*/ 125157 h 129977"/>
              <a:gd name="connsiteX1" fmla="*/ 300905 w 1046688"/>
              <a:gd name="connsiteY1" fmla="*/ 125190 h 129977"/>
              <a:gd name="connsiteX2" fmla="*/ 300580 w 1046688"/>
              <a:gd name="connsiteY2" fmla="*/ 125190 h 129977"/>
              <a:gd name="connsiteX3" fmla="*/ 394939 w 1046688"/>
              <a:gd name="connsiteY3" fmla="*/ 24503 h 129977"/>
              <a:gd name="connsiteX4" fmla="*/ 389584 w 1046688"/>
              <a:gd name="connsiteY4" fmla="*/ 29857 h 129977"/>
              <a:gd name="connsiteX5" fmla="*/ 389584 w 1046688"/>
              <a:gd name="connsiteY5" fmla="*/ 56956 h 129977"/>
              <a:gd name="connsiteX6" fmla="*/ 394777 w 1046688"/>
              <a:gd name="connsiteY6" fmla="*/ 62311 h 129977"/>
              <a:gd name="connsiteX7" fmla="*/ 394939 w 1046688"/>
              <a:gd name="connsiteY7" fmla="*/ 62311 h 129977"/>
              <a:gd name="connsiteX8" fmla="*/ 428123 w 1046688"/>
              <a:gd name="connsiteY8" fmla="*/ 62311 h 129977"/>
              <a:gd name="connsiteX9" fmla="*/ 447433 w 1046688"/>
              <a:gd name="connsiteY9" fmla="*/ 44218 h 129977"/>
              <a:gd name="connsiteX10" fmla="*/ 429689 w 1046688"/>
              <a:gd name="connsiteY10" fmla="*/ 24528 h 129977"/>
              <a:gd name="connsiteX11" fmla="*/ 428610 w 1046688"/>
              <a:gd name="connsiteY11" fmla="*/ 24503 h 129977"/>
              <a:gd name="connsiteX12" fmla="*/ 983160 w 1046688"/>
              <a:gd name="connsiteY12" fmla="*/ 24016 h 129977"/>
              <a:gd name="connsiteX13" fmla="*/ 983160 w 1046688"/>
              <a:gd name="connsiteY13" fmla="*/ 24503 h 129977"/>
              <a:gd name="connsiteX14" fmla="*/ 941133 w 1046688"/>
              <a:gd name="connsiteY14" fmla="*/ 66368 h 129977"/>
              <a:gd name="connsiteX15" fmla="*/ 982998 w 1046688"/>
              <a:gd name="connsiteY15" fmla="*/ 108395 h 129977"/>
              <a:gd name="connsiteX16" fmla="*/ 1025025 w 1046688"/>
              <a:gd name="connsiteY16" fmla="*/ 66530 h 129977"/>
              <a:gd name="connsiteX17" fmla="*/ 1025025 w 1046688"/>
              <a:gd name="connsiteY17" fmla="*/ 66449 h 129977"/>
              <a:gd name="connsiteX18" fmla="*/ 983404 w 1046688"/>
              <a:gd name="connsiteY18" fmla="*/ 24018 h 129977"/>
              <a:gd name="connsiteX19" fmla="*/ 983160 w 1046688"/>
              <a:gd name="connsiteY19" fmla="*/ 24016 h 129977"/>
              <a:gd name="connsiteX20" fmla="*/ 712578 w 1046688"/>
              <a:gd name="connsiteY20" fmla="*/ 21906 h 129977"/>
              <a:gd name="connsiteX21" fmla="*/ 670632 w 1046688"/>
              <a:gd name="connsiteY21" fmla="*/ 63852 h 129977"/>
              <a:gd name="connsiteX22" fmla="*/ 712578 w 1046688"/>
              <a:gd name="connsiteY22" fmla="*/ 105798 h 129977"/>
              <a:gd name="connsiteX23" fmla="*/ 754524 w 1046688"/>
              <a:gd name="connsiteY23" fmla="*/ 63852 h 129977"/>
              <a:gd name="connsiteX24" fmla="*/ 754524 w 1046688"/>
              <a:gd name="connsiteY24" fmla="*/ 63771 h 129977"/>
              <a:gd name="connsiteX25" fmla="*/ 712578 w 1046688"/>
              <a:gd name="connsiteY25" fmla="*/ 21906 h 129977"/>
              <a:gd name="connsiteX26" fmla="*/ 171172 w 1046688"/>
              <a:gd name="connsiteY26" fmla="*/ 21744 h 129977"/>
              <a:gd name="connsiteX27" fmla="*/ 171172 w 1046688"/>
              <a:gd name="connsiteY27" fmla="*/ 22068 h 129977"/>
              <a:gd name="connsiteX28" fmla="*/ 128983 w 1046688"/>
              <a:gd name="connsiteY28" fmla="*/ 64096 h 129977"/>
              <a:gd name="connsiteX29" fmla="*/ 171010 w 1046688"/>
              <a:gd name="connsiteY29" fmla="*/ 106285 h 129977"/>
              <a:gd name="connsiteX30" fmla="*/ 213200 w 1046688"/>
              <a:gd name="connsiteY30" fmla="*/ 64258 h 129977"/>
              <a:gd name="connsiteX31" fmla="*/ 213200 w 1046688"/>
              <a:gd name="connsiteY31" fmla="*/ 64096 h 129977"/>
              <a:gd name="connsiteX32" fmla="*/ 171335 w 1046688"/>
              <a:gd name="connsiteY32" fmla="*/ 21745 h 129977"/>
              <a:gd name="connsiteX33" fmla="*/ 171172 w 1046688"/>
              <a:gd name="connsiteY33" fmla="*/ 21744 h 129977"/>
              <a:gd name="connsiteX34" fmla="*/ 372952 w 1046688"/>
              <a:gd name="connsiteY34" fmla="*/ 2921 h 129977"/>
              <a:gd name="connsiteX35" fmla="*/ 427636 w 1046688"/>
              <a:gd name="connsiteY35" fmla="*/ 2921 h 129977"/>
              <a:gd name="connsiteX36" fmla="*/ 456520 w 1046688"/>
              <a:gd name="connsiteY36" fmla="*/ 14280 h 129977"/>
              <a:gd name="connsiteX37" fmla="*/ 469177 w 1046688"/>
              <a:gd name="connsiteY37" fmla="*/ 42028 h 129977"/>
              <a:gd name="connsiteX38" fmla="*/ 450272 w 1046688"/>
              <a:gd name="connsiteY38" fmla="*/ 77808 h 129977"/>
              <a:gd name="connsiteX39" fmla="*/ 448244 w 1046688"/>
              <a:gd name="connsiteY39" fmla="*/ 84542 h 129977"/>
              <a:gd name="connsiteX40" fmla="*/ 463984 w 1046688"/>
              <a:gd name="connsiteY40" fmla="*/ 117563 h 129977"/>
              <a:gd name="connsiteX41" fmla="*/ 461404 w 1046688"/>
              <a:gd name="connsiteY41" fmla="*/ 124684 h 129977"/>
              <a:gd name="connsiteX42" fmla="*/ 459116 w 1046688"/>
              <a:gd name="connsiteY42" fmla="*/ 125190 h 129977"/>
              <a:gd name="connsiteX43" fmla="*/ 447676 w 1046688"/>
              <a:gd name="connsiteY43" fmla="*/ 125190 h 129977"/>
              <a:gd name="connsiteX44" fmla="*/ 442889 w 1046688"/>
              <a:gd name="connsiteY44" fmla="*/ 122188 h 129977"/>
              <a:gd name="connsiteX45" fmla="*/ 426095 w 1046688"/>
              <a:gd name="connsiteY45" fmla="*/ 87057 h 129977"/>
              <a:gd name="connsiteX46" fmla="*/ 421308 w 1046688"/>
              <a:gd name="connsiteY46" fmla="*/ 84055 h 129977"/>
              <a:gd name="connsiteX47" fmla="*/ 394939 w 1046688"/>
              <a:gd name="connsiteY47" fmla="*/ 84055 h 129977"/>
              <a:gd name="connsiteX48" fmla="*/ 389584 w 1046688"/>
              <a:gd name="connsiteY48" fmla="*/ 89246 h 129977"/>
              <a:gd name="connsiteX49" fmla="*/ 389584 w 1046688"/>
              <a:gd name="connsiteY49" fmla="*/ 89410 h 129977"/>
              <a:gd name="connsiteX50" fmla="*/ 389584 w 1046688"/>
              <a:gd name="connsiteY50" fmla="*/ 119835 h 129977"/>
              <a:gd name="connsiteX51" fmla="*/ 384229 w 1046688"/>
              <a:gd name="connsiteY51" fmla="*/ 125190 h 129977"/>
              <a:gd name="connsiteX52" fmla="*/ 372952 w 1046688"/>
              <a:gd name="connsiteY52" fmla="*/ 125190 h 129977"/>
              <a:gd name="connsiteX53" fmla="*/ 367597 w 1046688"/>
              <a:gd name="connsiteY53" fmla="*/ 119835 h 129977"/>
              <a:gd name="connsiteX54" fmla="*/ 367597 w 1046688"/>
              <a:gd name="connsiteY54" fmla="*/ 8276 h 129977"/>
              <a:gd name="connsiteX55" fmla="*/ 372952 w 1046688"/>
              <a:gd name="connsiteY55" fmla="*/ 2921 h 129977"/>
              <a:gd name="connsiteX56" fmla="*/ 250115 w 1046688"/>
              <a:gd name="connsiteY56" fmla="*/ 2921 h 129977"/>
              <a:gd name="connsiteX57" fmla="*/ 261311 w 1046688"/>
              <a:gd name="connsiteY57" fmla="*/ 2921 h 129977"/>
              <a:gd name="connsiteX58" fmla="*/ 266342 w 1046688"/>
              <a:gd name="connsiteY58" fmla="*/ 8276 h 129977"/>
              <a:gd name="connsiteX59" fmla="*/ 266342 w 1046688"/>
              <a:gd name="connsiteY59" fmla="*/ 68721 h 129977"/>
              <a:gd name="connsiteX60" fmla="*/ 298633 w 1046688"/>
              <a:gd name="connsiteY60" fmla="*/ 104798 h 129977"/>
              <a:gd name="connsiteX61" fmla="*/ 334713 w 1046688"/>
              <a:gd name="connsiteY61" fmla="*/ 72504 h 129977"/>
              <a:gd name="connsiteX62" fmla="*/ 334738 w 1046688"/>
              <a:gd name="connsiteY62" fmla="*/ 69207 h 129977"/>
              <a:gd name="connsiteX63" fmla="*/ 334738 w 1046688"/>
              <a:gd name="connsiteY63" fmla="*/ 8276 h 129977"/>
              <a:gd name="connsiteX64" fmla="*/ 340092 w 1046688"/>
              <a:gd name="connsiteY64" fmla="*/ 2921 h 129977"/>
              <a:gd name="connsiteX65" fmla="*/ 351370 w 1046688"/>
              <a:gd name="connsiteY65" fmla="*/ 2921 h 129977"/>
              <a:gd name="connsiteX66" fmla="*/ 356644 w 1046688"/>
              <a:gd name="connsiteY66" fmla="*/ 8276 h 129977"/>
              <a:gd name="connsiteX67" fmla="*/ 356644 w 1046688"/>
              <a:gd name="connsiteY67" fmla="*/ 69126 h 129977"/>
              <a:gd name="connsiteX68" fmla="*/ 322402 w 1046688"/>
              <a:gd name="connsiteY68" fmla="*/ 120784 h 129977"/>
              <a:gd name="connsiteX69" fmla="*/ 300742 w 1046688"/>
              <a:gd name="connsiteY69" fmla="*/ 125157 h 129977"/>
              <a:gd name="connsiteX70" fmla="*/ 279078 w 1046688"/>
              <a:gd name="connsiteY70" fmla="*/ 120816 h 129977"/>
              <a:gd name="connsiteX71" fmla="*/ 244760 w 1046688"/>
              <a:gd name="connsiteY71" fmla="*/ 69207 h 129977"/>
              <a:gd name="connsiteX72" fmla="*/ 244760 w 1046688"/>
              <a:gd name="connsiteY72" fmla="*/ 69126 h 129977"/>
              <a:gd name="connsiteX73" fmla="*/ 244760 w 1046688"/>
              <a:gd name="connsiteY73" fmla="*/ 8276 h 129977"/>
              <a:gd name="connsiteX74" fmla="*/ 250115 w 1046688"/>
              <a:gd name="connsiteY74" fmla="*/ 2921 h 129977"/>
              <a:gd name="connsiteX75" fmla="*/ 5334 w 1046688"/>
              <a:gd name="connsiteY75" fmla="*/ 2840 h 129977"/>
              <a:gd name="connsiteX76" fmla="*/ 15882 w 1046688"/>
              <a:gd name="connsiteY76" fmla="*/ 2840 h 129977"/>
              <a:gd name="connsiteX77" fmla="*/ 20263 w 1046688"/>
              <a:gd name="connsiteY77" fmla="*/ 5112 h 129977"/>
              <a:gd name="connsiteX78" fmla="*/ 52717 w 1046688"/>
              <a:gd name="connsiteY78" fmla="*/ 50953 h 129977"/>
              <a:gd name="connsiteX79" fmla="*/ 57098 w 1046688"/>
              <a:gd name="connsiteY79" fmla="*/ 53143 h 129977"/>
              <a:gd name="connsiteX80" fmla="*/ 61398 w 1046688"/>
              <a:gd name="connsiteY80" fmla="*/ 50953 h 129977"/>
              <a:gd name="connsiteX81" fmla="*/ 93851 w 1046688"/>
              <a:gd name="connsiteY81" fmla="*/ 5112 h 129977"/>
              <a:gd name="connsiteX82" fmla="*/ 98233 w 1046688"/>
              <a:gd name="connsiteY82" fmla="*/ 2840 h 129977"/>
              <a:gd name="connsiteX83" fmla="*/ 108780 w 1046688"/>
              <a:gd name="connsiteY83" fmla="*/ 2840 h 129977"/>
              <a:gd name="connsiteX84" fmla="*/ 114196 w 1046688"/>
              <a:gd name="connsiteY84" fmla="*/ 8134 h 129977"/>
              <a:gd name="connsiteX85" fmla="*/ 113161 w 1046688"/>
              <a:gd name="connsiteY85" fmla="*/ 11359 h 129977"/>
              <a:gd name="connsiteX86" fmla="*/ 69592 w 1046688"/>
              <a:gd name="connsiteY86" fmla="*/ 71317 h 129977"/>
              <a:gd name="connsiteX87" fmla="*/ 68132 w 1046688"/>
              <a:gd name="connsiteY87" fmla="*/ 75942 h 129977"/>
              <a:gd name="connsiteX88" fmla="*/ 68132 w 1046688"/>
              <a:gd name="connsiteY88" fmla="*/ 119835 h 129977"/>
              <a:gd name="connsiteX89" fmla="*/ 62777 w 1046688"/>
              <a:gd name="connsiteY89" fmla="*/ 125190 h 129977"/>
              <a:gd name="connsiteX90" fmla="*/ 51337 w 1046688"/>
              <a:gd name="connsiteY90" fmla="*/ 125190 h 129977"/>
              <a:gd name="connsiteX91" fmla="*/ 45982 w 1046688"/>
              <a:gd name="connsiteY91" fmla="*/ 119835 h 129977"/>
              <a:gd name="connsiteX92" fmla="*/ 45982 w 1046688"/>
              <a:gd name="connsiteY92" fmla="*/ 75942 h 129977"/>
              <a:gd name="connsiteX93" fmla="*/ 44522 w 1046688"/>
              <a:gd name="connsiteY93" fmla="*/ 71317 h 129977"/>
              <a:gd name="connsiteX94" fmla="*/ 1034 w 1046688"/>
              <a:gd name="connsiteY94" fmla="*/ 11359 h 129977"/>
              <a:gd name="connsiteX95" fmla="*/ 2190 w 1046688"/>
              <a:gd name="connsiteY95" fmla="*/ 3876 h 129977"/>
              <a:gd name="connsiteX96" fmla="*/ 5334 w 1046688"/>
              <a:gd name="connsiteY96" fmla="*/ 2840 h 129977"/>
              <a:gd name="connsiteX97" fmla="*/ 982998 w 1046688"/>
              <a:gd name="connsiteY97" fmla="*/ 2759 h 129977"/>
              <a:gd name="connsiteX98" fmla="*/ 1046688 w 1046688"/>
              <a:gd name="connsiteY98" fmla="*/ 66287 h 129977"/>
              <a:gd name="connsiteX99" fmla="*/ 1046688 w 1046688"/>
              <a:gd name="connsiteY99" fmla="*/ 66368 h 129977"/>
              <a:gd name="connsiteX100" fmla="*/ 983160 w 1046688"/>
              <a:gd name="connsiteY100" fmla="*/ 129977 h 129977"/>
              <a:gd name="connsiteX101" fmla="*/ 919470 w 1046688"/>
              <a:gd name="connsiteY101" fmla="*/ 66449 h 129977"/>
              <a:gd name="connsiteX102" fmla="*/ 982998 w 1046688"/>
              <a:gd name="connsiteY102" fmla="*/ 2759 h 129977"/>
              <a:gd name="connsiteX103" fmla="*/ 550311 w 1046688"/>
              <a:gd name="connsiteY103" fmla="*/ 1785 h 129977"/>
              <a:gd name="connsiteX104" fmla="*/ 561994 w 1046688"/>
              <a:gd name="connsiteY104" fmla="*/ 1785 h 129977"/>
              <a:gd name="connsiteX105" fmla="*/ 567349 w 1046688"/>
              <a:gd name="connsiteY105" fmla="*/ 7140 h 129977"/>
              <a:gd name="connsiteX106" fmla="*/ 567349 w 1046688"/>
              <a:gd name="connsiteY106" fmla="*/ 99227 h 129977"/>
              <a:gd name="connsiteX107" fmla="*/ 572704 w 1046688"/>
              <a:gd name="connsiteY107" fmla="*/ 104582 h 129977"/>
              <a:gd name="connsiteX108" fmla="*/ 638990 w 1046688"/>
              <a:gd name="connsiteY108" fmla="*/ 104582 h 129977"/>
              <a:gd name="connsiteX109" fmla="*/ 644345 w 1046688"/>
              <a:gd name="connsiteY109" fmla="*/ 109936 h 129977"/>
              <a:gd name="connsiteX110" fmla="*/ 644345 w 1046688"/>
              <a:gd name="connsiteY110" fmla="*/ 120727 h 129977"/>
              <a:gd name="connsiteX111" fmla="*/ 639152 w 1046688"/>
              <a:gd name="connsiteY111" fmla="*/ 126082 h 129977"/>
              <a:gd name="connsiteX112" fmla="*/ 638990 w 1046688"/>
              <a:gd name="connsiteY112" fmla="*/ 126082 h 129977"/>
              <a:gd name="connsiteX113" fmla="*/ 550311 w 1046688"/>
              <a:gd name="connsiteY113" fmla="*/ 126082 h 129977"/>
              <a:gd name="connsiteX114" fmla="*/ 544956 w 1046688"/>
              <a:gd name="connsiteY114" fmla="*/ 120727 h 129977"/>
              <a:gd name="connsiteX115" fmla="*/ 544956 w 1046688"/>
              <a:gd name="connsiteY115" fmla="*/ 7140 h 129977"/>
              <a:gd name="connsiteX116" fmla="*/ 550311 w 1046688"/>
              <a:gd name="connsiteY116" fmla="*/ 1785 h 129977"/>
              <a:gd name="connsiteX117" fmla="*/ 848153 w 1046688"/>
              <a:gd name="connsiteY117" fmla="*/ 162 h 129977"/>
              <a:gd name="connsiteX118" fmla="*/ 886286 w 1046688"/>
              <a:gd name="connsiteY118" fmla="*/ 13306 h 129977"/>
              <a:gd name="connsiteX119" fmla="*/ 895292 w 1046688"/>
              <a:gd name="connsiteY119" fmla="*/ 21419 h 129977"/>
              <a:gd name="connsiteX120" fmla="*/ 895454 w 1046688"/>
              <a:gd name="connsiteY120" fmla="*/ 21651 h 129977"/>
              <a:gd name="connsiteX121" fmla="*/ 893993 w 1046688"/>
              <a:gd name="connsiteY121" fmla="*/ 28965 h 129977"/>
              <a:gd name="connsiteX122" fmla="*/ 884988 w 1046688"/>
              <a:gd name="connsiteY122" fmla="*/ 35293 h 129977"/>
              <a:gd name="connsiteX123" fmla="*/ 878091 w 1046688"/>
              <a:gd name="connsiteY123" fmla="*/ 34725 h 129977"/>
              <a:gd name="connsiteX124" fmla="*/ 875657 w 1046688"/>
              <a:gd name="connsiteY124" fmla="*/ 32454 h 129977"/>
              <a:gd name="connsiteX125" fmla="*/ 875089 w 1046688"/>
              <a:gd name="connsiteY125" fmla="*/ 32048 h 129977"/>
              <a:gd name="connsiteX126" fmla="*/ 848315 w 1046688"/>
              <a:gd name="connsiteY126" fmla="*/ 22312 h 129977"/>
              <a:gd name="connsiteX127" fmla="*/ 846530 w 1046688"/>
              <a:gd name="connsiteY127" fmla="*/ 22312 h 129977"/>
              <a:gd name="connsiteX128" fmla="*/ 843609 w 1046688"/>
              <a:gd name="connsiteY128" fmla="*/ 22312 h 129977"/>
              <a:gd name="connsiteX129" fmla="*/ 836145 w 1046688"/>
              <a:gd name="connsiteY129" fmla="*/ 23853 h 129977"/>
              <a:gd name="connsiteX130" fmla="*/ 807196 w 1046688"/>
              <a:gd name="connsiteY130" fmla="*/ 54903 h 129977"/>
              <a:gd name="connsiteX131" fmla="*/ 838985 w 1046688"/>
              <a:gd name="connsiteY131" fmla="*/ 104987 h 129977"/>
              <a:gd name="connsiteX132" fmla="*/ 842392 w 1046688"/>
              <a:gd name="connsiteY132" fmla="*/ 105636 h 129977"/>
              <a:gd name="connsiteX133" fmla="*/ 845232 w 1046688"/>
              <a:gd name="connsiteY133" fmla="*/ 104744 h 129977"/>
              <a:gd name="connsiteX134" fmla="*/ 853345 w 1046688"/>
              <a:gd name="connsiteY134" fmla="*/ 104744 h 129977"/>
              <a:gd name="connsiteX135" fmla="*/ 859593 w 1046688"/>
              <a:gd name="connsiteY135" fmla="*/ 103851 h 129977"/>
              <a:gd name="connsiteX136" fmla="*/ 860728 w 1046688"/>
              <a:gd name="connsiteY136" fmla="*/ 103851 h 129977"/>
              <a:gd name="connsiteX137" fmla="*/ 861864 w 1046688"/>
              <a:gd name="connsiteY137" fmla="*/ 103851 h 129977"/>
              <a:gd name="connsiteX138" fmla="*/ 866651 w 1046688"/>
              <a:gd name="connsiteY138" fmla="*/ 102148 h 129977"/>
              <a:gd name="connsiteX139" fmla="*/ 867625 w 1046688"/>
              <a:gd name="connsiteY139" fmla="*/ 101742 h 129977"/>
              <a:gd name="connsiteX140" fmla="*/ 868598 w 1046688"/>
              <a:gd name="connsiteY140" fmla="*/ 101336 h 129977"/>
              <a:gd name="connsiteX141" fmla="*/ 869572 w 1046688"/>
              <a:gd name="connsiteY141" fmla="*/ 100849 h 129977"/>
              <a:gd name="connsiteX142" fmla="*/ 871763 w 1046688"/>
              <a:gd name="connsiteY142" fmla="*/ 99714 h 129977"/>
              <a:gd name="connsiteX143" fmla="*/ 872412 w 1046688"/>
              <a:gd name="connsiteY143" fmla="*/ 99227 h 129977"/>
              <a:gd name="connsiteX144" fmla="*/ 886854 w 1046688"/>
              <a:gd name="connsiteY144" fmla="*/ 81215 h 129977"/>
              <a:gd name="connsiteX145" fmla="*/ 886042 w 1046688"/>
              <a:gd name="connsiteY145" fmla="*/ 76915 h 129977"/>
              <a:gd name="connsiteX146" fmla="*/ 882553 w 1046688"/>
              <a:gd name="connsiteY146" fmla="*/ 75455 h 129977"/>
              <a:gd name="connsiteX147" fmla="*/ 859106 w 1046688"/>
              <a:gd name="connsiteY147" fmla="*/ 75455 h 129977"/>
              <a:gd name="connsiteX148" fmla="*/ 853751 w 1046688"/>
              <a:gd name="connsiteY148" fmla="*/ 70100 h 129977"/>
              <a:gd name="connsiteX149" fmla="*/ 853751 w 1046688"/>
              <a:gd name="connsiteY149" fmla="*/ 59147 h 129977"/>
              <a:gd name="connsiteX150" fmla="*/ 853751 w 1046688"/>
              <a:gd name="connsiteY150" fmla="*/ 58983 h 129977"/>
              <a:gd name="connsiteX151" fmla="*/ 859106 w 1046688"/>
              <a:gd name="connsiteY151" fmla="*/ 53792 h 129977"/>
              <a:gd name="connsiteX152" fmla="*/ 907786 w 1046688"/>
              <a:gd name="connsiteY152" fmla="*/ 53792 h 129977"/>
              <a:gd name="connsiteX153" fmla="*/ 908192 w 1046688"/>
              <a:gd name="connsiteY153" fmla="*/ 53792 h 129977"/>
              <a:gd name="connsiteX154" fmla="*/ 908679 w 1046688"/>
              <a:gd name="connsiteY154" fmla="*/ 53792 h 129977"/>
              <a:gd name="connsiteX155" fmla="*/ 909896 w 1046688"/>
              <a:gd name="connsiteY155" fmla="*/ 58579 h 129977"/>
              <a:gd name="connsiteX156" fmla="*/ 909896 w 1046688"/>
              <a:gd name="connsiteY156" fmla="*/ 68477 h 129977"/>
              <a:gd name="connsiteX157" fmla="*/ 888557 w 1046688"/>
              <a:gd name="connsiteY157" fmla="*/ 115940 h 129977"/>
              <a:gd name="connsiteX158" fmla="*/ 886610 w 1046688"/>
              <a:gd name="connsiteY158" fmla="*/ 117644 h 129977"/>
              <a:gd name="connsiteX159" fmla="*/ 885556 w 1046688"/>
              <a:gd name="connsiteY159" fmla="*/ 118456 h 129977"/>
              <a:gd name="connsiteX160" fmla="*/ 883527 w 1046688"/>
              <a:gd name="connsiteY160" fmla="*/ 119916 h 129977"/>
              <a:gd name="connsiteX161" fmla="*/ 882472 w 1046688"/>
              <a:gd name="connsiteY161" fmla="*/ 120646 h 129977"/>
              <a:gd name="connsiteX162" fmla="*/ 880444 w 1046688"/>
              <a:gd name="connsiteY162" fmla="*/ 121944 h 129977"/>
              <a:gd name="connsiteX163" fmla="*/ 879389 w 1046688"/>
              <a:gd name="connsiteY163" fmla="*/ 122593 h 129977"/>
              <a:gd name="connsiteX164" fmla="*/ 877280 w 1046688"/>
              <a:gd name="connsiteY164" fmla="*/ 123810 h 129977"/>
              <a:gd name="connsiteX165" fmla="*/ 876793 w 1046688"/>
              <a:gd name="connsiteY165" fmla="*/ 123810 h 129977"/>
              <a:gd name="connsiteX166" fmla="*/ 873385 w 1046688"/>
              <a:gd name="connsiteY166" fmla="*/ 125433 h 129977"/>
              <a:gd name="connsiteX167" fmla="*/ 872817 w 1046688"/>
              <a:gd name="connsiteY167" fmla="*/ 125433 h 129977"/>
              <a:gd name="connsiteX168" fmla="*/ 870627 w 1046688"/>
              <a:gd name="connsiteY168" fmla="*/ 126244 h 129977"/>
              <a:gd name="connsiteX169" fmla="*/ 869572 w 1046688"/>
              <a:gd name="connsiteY169" fmla="*/ 126244 h 129977"/>
              <a:gd name="connsiteX170" fmla="*/ 868923 w 1046688"/>
              <a:gd name="connsiteY170" fmla="*/ 126244 h 129977"/>
              <a:gd name="connsiteX171" fmla="*/ 867138 w 1046688"/>
              <a:gd name="connsiteY171" fmla="*/ 126893 h 129977"/>
              <a:gd name="connsiteX172" fmla="*/ 866408 w 1046688"/>
              <a:gd name="connsiteY172" fmla="*/ 126893 h 129977"/>
              <a:gd name="connsiteX173" fmla="*/ 865353 w 1046688"/>
              <a:gd name="connsiteY173" fmla="*/ 126893 h 129977"/>
              <a:gd name="connsiteX174" fmla="*/ 864623 w 1046688"/>
              <a:gd name="connsiteY174" fmla="*/ 126893 h 129977"/>
              <a:gd name="connsiteX175" fmla="*/ 863000 w 1046688"/>
              <a:gd name="connsiteY175" fmla="*/ 127299 h 129977"/>
              <a:gd name="connsiteX176" fmla="*/ 862108 w 1046688"/>
              <a:gd name="connsiteY176" fmla="*/ 127299 h 129977"/>
              <a:gd name="connsiteX177" fmla="*/ 861134 w 1046688"/>
              <a:gd name="connsiteY177" fmla="*/ 127299 h 129977"/>
              <a:gd name="connsiteX178" fmla="*/ 860242 w 1046688"/>
              <a:gd name="connsiteY178" fmla="*/ 127299 h 129977"/>
              <a:gd name="connsiteX179" fmla="*/ 858700 w 1046688"/>
              <a:gd name="connsiteY179" fmla="*/ 127299 h 129977"/>
              <a:gd name="connsiteX180" fmla="*/ 857727 w 1046688"/>
              <a:gd name="connsiteY180" fmla="*/ 127299 h 129977"/>
              <a:gd name="connsiteX181" fmla="*/ 856753 w 1046688"/>
              <a:gd name="connsiteY181" fmla="*/ 127299 h 129977"/>
              <a:gd name="connsiteX182" fmla="*/ 855698 w 1046688"/>
              <a:gd name="connsiteY182" fmla="*/ 127299 h 129977"/>
              <a:gd name="connsiteX183" fmla="*/ 854238 w 1046688"/>
              <a:gd name="connsiteY183" fmla="*/ 127299 h 129977"/>
              <a:gd name="connsiteX184" fmla="*/ 848153 w 1046688"/>
              <a:gd name="connsiteY184" fmla="*/ 127299 h 129977"/>
              <a:gd name="connsiteX185" fmla="*/ 843609 w 1046688"/>
              <a:gd name="connsiteY185" fmla="*/ 127299 h 129977"/>
              <a:gd name="connsiteX186" fmla="*/ 782313 w 1046688"/>
              <a:gd name="connsiteY186" fmla="*/ 61459 h 129977"/>
              <a:gd name="connsiteX187" fmla="*/ 848153 w 1046688"/>
              <a:gd name="connsiteY187" fmla="*/ 162 h 129977"/>
              <a:gd name="connsiteX188" fmla="*/ 712578 w 1046688"/>
              <a:gd name="connsiteY188" fmla="*/ 162 h 129977"/>
              <a:gd name="connsiteX189" fmla="*/ 776187 w 1046688"/>
              <a:gd name="connsiteY189" fmla="*/ 63771 h 129977"/>
              <a:gd name="connsiteX190" fmla="*/ 712578 w 1046688"/>
              <a:gd name="connsiteY190" fmla="*/ 127380 h 129977"/>
              <a:gd name="connsiteX191" fmla="*/ 648969 w 1046688"/>
              <a:gd name="connsiteY191" fmla="*/ 63771 h 129977"/>
              <a:gd name="connsiteX192" fmla="*/ 712578 w 1046688"/>
              <a:gd name="connsiteY192" fmla="*/ 162 h 129977"/>
              <a:gd name="connsiteX193" fmla="*/ 171172 w 1046688"/>
              <a:gd name="connsiteY193" fmla="*/ 0 h 129977"/>
              <a:gd name="connsiteX194" fmla="*/ 234943 w 1046688"/>
              <a:gd name="connsiteY194" fmla="*/ 63771 h 129977"/>
              <a:gd name="connsiteX195" fmla="*/ 171172 w 1046688"/>
              <a:gd name="connsiteY195" fmla="*/ 127542 h 129977"/>
              <a:gd name="connsiteX196" fmla="*/ 107401 w 1046688"/>
              <a:gd name="connsiteY196" fmla="*/ 63771 h 129977"/>
              <a:gd name="connsiteX197" fmla="*/ 171172 w 1046688"/>
              <a:gd name="connsiteY197" fmla="*/ 0 h 129977"/>
            </a:gdLst>
            <a:ahLst/>
            <a:cxnLst/>
            <a:rect l="l" t="t" r="r" b="b"/>
            <a:pathLst>
              <a:path w="1046688" h="129977">
                <a:moveTo>
                  <a:pt x="300742" y="125157"/>
                </a:moveTo>
                <a:lnTo>
                  <a:pt x="300905" y="125190"/>
                </a:lnTo>
                <a:lnTo>
                  <a:pt x="300580" y="125190"/>
                </a:lnTo>
                <a:close/>
                <a:moveTo>
                  <a:pt x="394939" y="24503"/>
                </a:moveTo>
                <a:cubicBezTo>
                  <a:pt x="391986" y="24503"/>
                  <a:pt x="389584" y="26900"/>
                  <a:pt x="389584" y="29857"/>
                </a:cubicBezTo>
                <a:lnTo>
                  <a:pt x="389584" y="56956"/>
                </a:lnTo>
                <a:cubicBezTo>
                  <a:pt x="389536" y="59868"/>
                  <a:pt x="391864" y="62266"/>
                  <a:pt x="394777" y="62311"/>
                </a:cubicBezTo>
                <a:cubicBezTo>
                  <a:pt x="394834" y="62312"/>
                  <a:pt x="394882" y="62312"/>
                  <a:pt x="394939" y="62311"/>
                </a:cubicBezTo>
                <a:lnTo>
                  <a:pt x="428123" y="62311"/>
                </a:lnTo>
                <a:cubicBezTo>
                  <a:pt x="438346" y="62372"/>
                  <a:pt x="446832" y="54423"/>
                  <a:pt x="447433" y="44218"/>
                </a:cubicBezTo>
                <a:cubicBezTo>
                  <a:pt x="447968" y="33881"/>
                  <a:pt x="440025" y="25066"/>
                  <a:pt x="429689" y="24528"/>
                </a:cubicBezTo>
                <a:cubicBezTo>
                  <a:pt x="429332" y="24509"/>
                  <a:pt x="428967" y="24500"/>
                  <a:pt x="428610" y="24503"/>
                </a:cubicBezTo>
                <a:close/>
                <a:moveTo>
                  <a:pt x="983160" y="24016"/>
                </a:moveTo>
                <a:lnTo>
                  <a:pt x="983160" y="24503"/>
                </a:lnTo>
                <a:cubicBezTo>
                  <a:pt x="959996" y="24458"/>
                  <a:pt x="941181" y="43202"/>
                  <a:pt x="941133" y="66368"/>
                </a:cubicBezTo>
                <a:cubicBezTo>
                  <a:pt x="941084" y="89534"/>
                  <a:pt x="959834" y="108351"/>
                  <a:pt x="982998" y="108395"/>
                </a:cubicBezTo>
                <a:cubicBezTo>
                  <a:pt x="1006162" y="108440"/>
                  <a:pt x="1024977" y="89696"/>
                  <a:pt x="1025025" y="66530"/>
                </a:cubicBezTo>
                <a:cubicBezTo>
                  <a:pt x="1025025" y="66504"/>
                  <a:pt x="1025025" y="66476"/>
                  <a:pt x="1025025" y="66449"/>
                </a:cubicBezTo>
                <a:cubicBezTo>
                  <a:pt x="1025252" y="43239"/>
                  <a:pt x="1006616" y="24242"/>
                  <a:pt x="983404" y="24018"/>
                </a:cubicBezTo>
                <a:cubicBezTo>
                  <a:pt x="983322" y="24017"/>
                  <a:pt x="983241" y="24016"/>
                  <a:pt x="983160" y="24016"/>
                </a:cubicBezTo>
                <a:close/>
                <a:moveTo>
                  <a:pt x="712578" y="21906"/>
                </a:moveTo>
                <a:cubicBezTo>
                  <a:pt x="689414" y="21906"/>
                  <a:pt x="670632" y="40686"/>
                  <a:pt x="670632" y="63852"/>
                </a:cubicBezTo>
                <a:cubicBezTo>
                  <a:pt x="670632" y="87018"/>
                  <a:pt x="689414" y="105798"/>
                  <a:pt x="712578" y="105798"/>
                </a:cubicBezTo>
                <a:cubicBezTo>
                  <a:pt x="735742" y="105798"/>
                  <a:pt x="754524" y="87018"/>
                  <a:pt x="754524" y="63852"/>
                </a:cubicBezTo>
                <a:cubicBezTo>
                  <a:pt x="754524" y="63825"/>
                  <a:pt x="754524" y="63798"/>
                  <a:pt x="754524" y="63771"/>
                </a:cubicBezTo>
                <a:cubicBezTo>
                  <a:pt x="754476" y="40636"/>
                  <a:pt x="735709" y="21906"/>
                  <a:pt x="712578" y="21906"/>
                </a:cubicBezTo>
                <a:close/>
                <a:moveTo>
                  <a:pt x="171172" y="21744"/>
                </a:moveTo>
                <a:lnTo>
                  <a:pt x="171172" y="22068"/>
                </a:lnTo>
                <a:cubicBezTo>
                  <a:pt x="147916" y="22024"/>
                  <a:pt x="129027" y="40840"/>
                  <a:pt x="128983" y="64096"/>
                </a:cubicBezTo>
                <a:cubicBezTo>
                  <a:pt x="128938" y="87352"/>
                  <a:pt x="147755" y="106241"/>
                  <a:pt x="171010" y="106285"/>
                </a:cubicBezTo>
                <a:cubicBezTo>
                  <a:pt x="194263" y="106330"/>
                  <a:pt x="213151" y="87513"/>
                  <a:pt x="213200" y="64258"/>
                </a:cubicBezTo>
                <a:cubicBezTo>
                  <a:pt x="213200" y="64204"/>
                  <a:pt x="213200" y="64150"/>
                  <a:pt x="213200" y="64096"/>
                </a:cubicBezTo>
                <a:cubicBezTo>
                  <a:pt x="213338" y="40840"/>
                  <a:pt x="194587" y="21879"/>
                  <a:pt x="171335" y="21745"/>
                </a:cubicBezTo>
                <a:cubicBezTo>
                  <a:pt x="171278" y="21744"/>
                  <a:pt x="171229" y="21744"/>
                  <a:pt x="171172" y="21744"/>
                </a:cubicBezTo>
                <a:close/>
                <a:moveTo>
                  <a:pt x="372952" y="2921"/>
                </a:moveTo>
                <a:lnTo>
                  <a:pt x="427636" y="2921"/>
                </a:lnTo>
                <a:cubicBezTo>
                  <a:pt x="438354" y="2908"/>
                  <a:pt x="448682" y="6968"/>
                  <a:pt x="456520" y="14280"/>
                </a:cubicBezTo>
                <a:cubicBezTo>
                  <a:pt x="464292" y="21457"/>
                  <a:pt x="468852" y="31455"/>
                  <a:pt x="469177" y="42028"/>
                </a:cubicBezTo>
                <a:cubicBezTo>
                  <a:pt x="469599" y="56447"/>
                  <a:pt x="462426" y="70031"/>
                  <a:pt x="450272" y="77808"/>
                </a:cubicBezTo>
                <a:cubicBezTo>
                  <a:pt x="447944" y="79183"/>
                  <a:pt x="447068" y="82111"/>
                  <a:pt x="448244" y="84542"/>
                </a:cubicBezTo>
                <a:lnTo>
                  <a:pt x="463984" y="117563"/>
                </a:lnTo>
                <a:cubicBezTo>
                  <a:pt x="465242" y="120241"/>
                  <a:pt x="464081" y="123429"/>
                  <a:pt x="461404" y="124684"/>
                </a:cubicBezTo>
                <a:cubicBezTo>
                  <a:pt x="460690" y="125020"/>
                  <a:pt x="459911" y="125192"/>
                  <a:pt x="459116" y="125190"/>
                </a:cubicBezTo>
                <a:lnTo>
                  <a:pt x="447676" y="125190"/>
                </a:lnTo>
                <a:cubicBezTo>
                  <a:pt x="445632" y="125200"/>
                  <a:pt x="443765" y="124031"/>
                  <a:pt x="442889" y="122188"/>
                </a:cubicBezTo>
                <a:lnTo>
                  <a:pt x="426095" y="87057"/>
                </a:lnTo>
                <a:cubicBezTo>
                  <a:pt x="425235" y="85200"/>
                  <a:pt x="423352" y="84024"/>
                  <a:pt x="421308" y="84055"/>
                </a:cubicBezTo>
                <a:lnTo>
                  <a:pt x="394939" y="84055"/>
                </a:lnTo>
                <a:cubicBezTo>
                  <a:pt x="392026" y="84009"/>
                  <a:pt x="389633" y="86334"/>
                  <a:pt x="389584" y="89246"/>
                </a:cubicBezTo>
                <a:cubicBezTo>
                  <a:pt x="389584" y="89301"/>
                  <a:pt x="389584" y="89355"/>
                  <a:pt x="389584" y="89410"/>
                </a:cubicBezTo>
                <a:lnTo>
                  <a:pt x="389584" y="119835"/>
                </a:lnTo>
                <a:cubicBezTo>
                  <a:pt x="389584" y="122792"/>
                  <a:pt x="387191" y="125190"/>
                  <a:pt x="384229" y="125190"/>
                </a:cubicBezTo>
                <a:lnTo>
                  <a:pt x="372952" y="125190"/>
                </a:lnTo>
                <a:cubicBezTo>
                  <a:pt x="369990" y="125190"/>
                  <a:pt x="367597" y="122792"/>
                  <a:pt x="367597" y="119835"/>
                </a:cubicBezTo>
                <a:lnTo>
                  <a:pt x="367597" y="8276"/>
                </a:lnTo>
                <a:cubicBezTo>
                  <a:pt x="367638" y="5336"/>
                  <a:pt x="370015" y="2965"/>
                  <a:pt x="372952" y="2921"/>
                </a:cubicBezTo>
                <a:close/>
                <a:moveTo>
                  <a:pt x="250115" y="2921"/>
                </a:moveTo>
                <a:lnTo>
                  <a:pt x="261311" y="2921"/>
                </a:lnTo>
                <a:cubicBezTo>
                  <a:pt x="264143" y="3093"/>
                  <a:pt x="266350" y="5441"/>
                  <a:pt x="266342" y="8276"/>
                </a:cubicBezTo>
                <a:lnTo>
                  <a:pt x="266342" y="68721"/>
                </a:lnTo>
                <a:cubicBezTo>
                  <a:pt x="265295" y="87601"/>
                  <a:pt x="279753" y="103753"/>
                  <a:pt x="298633" y="104798"/>
                </a:cubicBezTo>
                <a:cubicBezTo>
                  <a:pt x="317513" y="105843"/>
                  <a:pt x="333667" y="91385"/>
                  <a:pt x="334713" y="72504"/>
                </a:cubicBezTo>
                <a:cubicBezTo>
                  <a:pt x="334778" y="71406"/>
                  <a:pt x="334786" y="70306"/>
                  <a:pt x="334738" y="69207"/>
                </a:cubicBezTo>
                <a:lnTo>
                  <a:pt x="334738" y="8276"/>
                </a:lnTo>
                <a:cubicBezTo>
                  <a:pt x="334778" y="5336"/>
                  <a:pt x="337155" y="2965"/>
                  <a:pt x="340092" y="2921"/>
                </a:cubicBezTo>
                <a:lnTo>
                  <a:pt x="351370" y="2921"/>
                </a:lnTo>
                <a:cubicBezTo>
                  <a:pt x="354299" y="2966"/>
                  <a:pt x="356644" y="5350"/>
                  <a:pt x="356644" y="8276"/>
                </a:cubicBezTo>
                <a:lnTo>
                  <a:pt x="356644" y="69126"/>
                </a:lnTo>
                <a:cubicBezTo>
                  <a:pt x="356644" y="92348"/>
                  <a:pt x="342524" y="112273"/>
                  <a:pt x="322402" y="120784"/>
                </a:cubicBezTo>
                <a:lnTo>
                  <a:pt x="300742" y="125157"/>
                </a:lnTo>
                <a:lnTo>
                  <a:pt x="279078" y="120816"/>
                </a:lnTo>
                <a:cubicBezTo>
                  <a:pt x="258944" y="112334"/>
                  <a:pt x="244797" y="92430"/>
                  <a:pt x="244760" y="69207"/>
                </a:cubicBezTo>
                <a:cubicBezTo>
                  <a:pt x="244760" y="69181"/>
                  <a:pt x="244760" y="69153"/>
                  <a:pt x="244760" y="69126"/>
                </a:cubicBezTo>
                <a:lnTo>
                  <a:pt x="244760" y="8276"/>
                </a:lnTo>
                <a:cubicBezTo>
                  <a:pt x="244801" y="5336"/>
                  <a:pt x="247178" y="2965"/>
                  <a:pt x="250115" y="2921"/>
                </a:cubicBezTo>
                <a:close/>
                <a:moveTo>
                  <a:pt x="5334" y="2840"/>
                </a:moveTo>
                <a:lnTo>
                  <a:pt x="15882" y="2840"/>
                </a:lnTo>
                <a:cubicBezTo>
                  <a:pt x="17625" y="2840"/>
                  <a:pt x="19259" y="3687"/>
                  <a:pt x="20263" y="5112"/>
                </a:cubicBezTo>
                <a:lnTo>
                  <a:pt x="52717" y="50953"/>
                </a:lnTo>
                <a:cubicBezTo>
                  <a:pt x="53755" y="52327"/>
                  <a:pt x="55375" y="53137"/>
                  <a:pt x="57098" y="53143"/>
                </a:cubicBezTo>
                <a:cubicBezTo>
                  <a:pt x="58801" y="53151"/>
                  <a:pt x="60402" y="52334"/>
                  <a:pt x="61398" y="50953"/>
                </a:cubicBezTo>
                <a:lnTo>
                  <a:pt x="93851" y="5112"/>
                </a:lnTo>
                <a:cubicBezTo>
                  <a:pt x="94855" y="3687"/>
                  <a:pt x="96490" y="2840"/>
                  <a:pt x="98233" y="2840"/>
                </a:cubicBezTo>
                <a:lnTo>
                  <a:pt x="108780" y="2840"/>
                </a:lnTo>
                <a:cubicBezTo>
                  <a:pt x="111737" y="2806"/>
                  <a:pt x="114163" y="5176"/>
                  <a:pt x="114196" y="8134"/>
                </a:cubicBezTo>
                <a:cubicBezTo>
                  <a:pt x="114210" y="9292"/>
                  <a:pt x="113846" y="10425"/>
                  <a:pt x="113161" y="11359"/>
                </a:cubicBezTo>
                <a:lnTo>
                  <a:pt x="69592" y="71317"/>
                </a:lnTo>
                <a:cubicBezTo>
                  <a:pt x="68616" y="72659"/>
                  <a:pt x="68103" y="74283"/>
                  <a:pt x="68132" y="75942"/>
                </a:cubicBezTo>
                <a:lnTo>
                  <a:pt x="68132" y="119835"/>
                </a:lnTo>
                <a:cubicBezTo>
                  <a:pt x="68132" y="122793"/>
                  <a:pt x="65734" y="125190"/>
                  <a:pt x="62777" y="125190"/>
                </a:cubicBezTo>
                <a:lnTo>
                  <a:pt x="51337" y="125190"/>
                </a:lnTo>
                <a:cubicBezTo>
                  <a:pt x="48380" y="125190"/>
                  <a:pt x="45982" y="122793"/>
                  <a:pt x="45982" y="119835"/>
                </a:cubicBezTo>
                <a:lnTo>
                  <a:pt x="45982" y="75942"/>
                </a:lnTo>
                <a:cubicBezTo>
                  <a:pt x="46012" y="74283"/>
                  <a:pt x="45499" y="72659"/>
                  <a:pt x="44522" y="71317"/>
                </a:cubicBezTo>
                <a:lnTo>
                  <a:pt x="1034" y="11359"/>
                </a:lnTo>
                <a:cubicBezTo>
                  <a:pt x="-713" y="8973"/>
                  <a:pt x="-196" y="5622"/>
                  <a:pt x="2190" y="3876"/>
                </a:cubicBezTo>
                <a:cubicBezTo>
                  <a:pt x="3102" y="3207"/>
                  <a:pt x="4203" y="2844"/>
                  <a:pt x="5334" y="2840"/>
                </a:cubicBezTo>
                <a:close/>
                <a:moveTo>
                  <a:pt x="982998" y="2759"/>
                </a:moveTo>
                <a:cubicBezTo>
                  <a:pt x="1018129" y="2714"/>
                  <a:pt x="1046639" y="31157"/>
                  <a:pt x="1046688" y="66287"/>
                </a:cubicBezTo>
                <a:cubicBezTo>
                  <a:pt x="1046688" y="66314"/>
                  <a:pt x="1046688" y="66341"/>
                  <a:pt x="1046688" y="66368"/>
                </a:cubicBezTo>
                <a:cubicBezTo>
                  <a:pt x="1046639" y="101448"/>
                  <a:pt x="1018242" y="129888"/>
                  <a:pt x="983160" y="129977"/>
                </a:cubicBezTo>
                <a:cubicBezTo>
                  <a:pt x="948029" y="130022"/>
                  <a:pt x="919519" y="101579"/>
                  <a:pt x="919470" y="66449"/>
                </a:cubicBezTo>
                <a:cubicBezTo>
                  <a:pt x="919421" y="31319"/>
                  <a:pt x="947867" y="2804"/>
                  <a:pt x="982998" y="2759"/>
                </a:cubicBezTo>
                <a:close/>
                <a:moveTo>
                  <a:pt x="550311" y="1785"/>
                </a:moveTo>
                <a:lnTo>
                  <a:pt x="561994" y="1785"/>
                </a:lnTo>
                <a:cubicBezTo>
                  <a:pt x="564955" y="1785"/>
                  <a:pt x="567349" y="4183"/>
                  <a:pt x="567349" y="7140"/>
                </a:cubicBezTo>
                <a:lnTo>
                  <a:pt x="567349" y="99227"/>
                </a:lnTo>
                <a:cubicBezTo>
                  <a:pt x="567349" y="102184"/>
                  <a:pt x="569742" y="104582"/>
                  <a:pt x="572704" y="104582"/>
                </a:cubicBezTo>
                <a:lnTo>
                  <a:pt x="638990" y="104582"/>
                </a:lnTo>
                <a:cubicBezTo>
                  <a:pt x="641944" y="104582"/>
                  <a:pt x="644345" y="106979"/>
                  <a:pt x="644345" y="109936"/>
                </a:cubicBezTo>
                <a:lnTo>
                  <a:pt x="644345" y="120727"/>
                </a:lnTo>
                <a:cubicBezTo>
                  <a:pt x="644394" y="123639"/>
                  <a:pt x="642065" y="126037"/>
                  <a:pt x="639152" y="126082"/>
                </a:cubicBezTo>
                <a:cubicBezTo>
                  <a:pt x="639096" y="126083"/>
                  <a:pt x="639047" y="126083"/>
                  <a:pt x="638990" y="126082"/>
                </a:cubicBezTo>
                <a:lnTo>
                  <a:pt x="550311" y="126082"/>
                </a:lnTo>
                <a:cubicBezTo>
                  <a:pt x="547349" y="126082"/>
                  <a:pt x="544956" y="123685"/>
                  <a:pt x="544956" y="120727"/>
                </a:cubicBezTo>
                <a:lnTo>
                  <a:pt x="544956" y="7140"/>
                </a:lnTo>
                <a:cubicBezTo>
                  <a:pt x="544997" y="4200"/>
                  <a:pt x="547374" y="1829"/>
                  <a:pt x="550311" y="1785"/>
                </a:cubicBezTo>
                <a:close/>
                <a:moveTo>
                  <a:pt x="848153" y="162"/>
                </a:moveTo>
                <a:cubicBezTo>
                  <a:pt x="861954" y="303"/>
                  <a:pt x="875333" y="4914"/>
                  <a:pt x="886286" y="13306"/>
                </a:cubicBezTo>
                <a:cubicBezTo>
                  <a:pt x="889531" y="15729"/>
                  <a:pt x="892541" y="18445"/>
                  <a:pt x="895292" y="21419"/>
                </a:cubicBezTo>
                <a:cubicBezTo>
                  <a:pt x="895348" y="21495"/>
                  <a:pt x="895405" y="21573"/>
                  <a:pt x="895454" y="21651"/>
                </a:cubicBezTo>
                <a:cubicBezTo>
                  <a:pt x="897068" y="24075"/>
                  <a:pt x="896419" y="27349"/>
                  <a:pt x="893993" y="28965"/>
                </a:cubicBezTo>
                <a:lnTo>
                  <a:pt x="884988" y="35293"/>
                </a:lnTo>
                <a:cubicBezTo>
                  <a:pt x="882870" y="36849"/>
                  <a:pt x="879925" y="36607"/>
                  <a:pt x="878091" y="34725"/>
                </a:cubicBezTo>
                <a:cubicBezTo>
                  <a:pt x="877320" y="33927"/>
                  <a:pt x="876509" y="33168"/>
                  <a:pt x="875657" y="32454"/>
                </a:cubicBezTo>
                <a:cubicBezTo>
                  <a:pt x="875438" y="32366"/>
                  <a:pt x="875243" y="32227"/>
                  <a:pt x="875089" y="32048"/>
                </a:cubicBezTo>
                <a:cubicBezTo>
                  <a:pt x="867584" y="25760"/>
                  <a:pt x="858108" y="22314"/>
                  <a:pt x="848315" y="22312"/>
                </a:cubicBezTo>
                <a:lnTo>
                  <a:pt x="846530" y="22312"/>
                </a:lnTo>
                <a:cubicBezTo>
                  <a:pt x="845556" y="22232"/>
                  <a:pt x="844583" y="22232"/>
                  <a:pt x="843609" y="22312"/>
                </a:cubicBezTo>
                <a:cubicBezTo>
                  <a:pt x="841078" y="22583"/>
                  <a:pt x="838579" y="23099"/>
                  <a:pt x="836145" y="23853"/>
                </a:cubicBezTo>
                <a:cubicBezTo>
                  <a:pt x="821581" y="28196"/>
                  <a:pt x="810507" y="40074"/>
                  <a:pt x="807196" y="54903"/>
                </a:cubicBezTo>
                <a:cubicBezTo>
                  <a:pt x="802142" y="77512"/>
                  <a:pt x="816373" y="99936"/>
                  <a:pt x="838985" y="104987"/>
                </a:cubicBezTo>
                <a:lnTo>
                  <a:pt x="842392" y="105636"/>
                </a:lnTo>
                <a:lnTo>
                  <a:pt x="845232" y="104744"/>
                </a:lnTo>
                <a:lnTo>
                  <a:pt x="853345" y="104744"/>
                </a:lnTo>
                <a:cubicBezTo>
                  <a:pt x="855439" y="104561"/>
                  <a:pt x="857532" y="104263"/>
                  <a:pt x="859593" y="103851"/>
                </a:cubicBezTo>
                <a:lnTo>
                  <a:pt x="860728" y="103851"/>
                </a:lnTo>
                <a:lnTo>
                  <a:pt x="861864" y="103851"/>
                </a:lnTo>
                <a:lnTo>
                  <a:pt x="866651" y="102148"/>
                </a:lnTo>
                <a:lnTo>
                  <a:pt x="867625" y="101742"/>
                </a:lnTo>
                <a:lnTo>
                  <a:pt x="868598" y="101336"/>
                </a:lnTo>
                <a:lnTo>
                  <a:pt x="869572" y="100849"/>
                </a:lnTo>
                <a:lnTo>
                  <a:pt x="871763" y="99714"/>
                </a:lnTo>
                <a:lnTo>
                  <a:pt x="872412" y="99227"/>
                </a:lnTo>
                <a:cubicBezTo>
                  <a:pt x="878627" y="94491"/>
                  <a:pt x="883584" y="88307"/>
                  <a:pt x="886854" y="81215"/>
                </a:cubicBezTo>
                <a:cubicBezTo>
                  <a:pt x="887373" y="79739"/>
                  <a:pt x="887056" y="78101"/>
                  <a:pt x="886042" y="76915"/>
                </a:cubicBezTo>
                <a:cubicBezTo>
                  <a:pt x="885134" y="75962"/>
                  <a:pt x="883868" y="75432"/>
                  <a:pt x="882553" y="75455"/>
                </a:cubicBezTo>
                <a:lnTo>
                  <a:pt x="859106" y="75455"/>
                </a:lnTo>
                <a:cubicBezTo>
                  <a:pt x="856144" y="75455"/>
                  <a:pt x="853751" y="73057"/>
                  <a:pt x="853751" y="70100"/>
                </a:cubicBezTo>
                <a:lnTo>
                  <a:pt x="853751" y="59147"/>
                </a:lnTo>
                <a:cubicBezTo>
                  <a:pt x="853751" y="59092"/>
                  <a:pt x="853751" y="59038"/>
                  <a:pt x="853751" y="58983"/>
                </a:cubicBezTo>
                <a:cubicBezTo>
                  <a:pt x="853800" y="56071"/>
                  <a:pt x="856193" y="53746"/>
                  <a:pt x="859106" y="53792"/>
                </a:cubicBezTo>
                <a:lnTo>
                  <a:pt x="907786" y="53792"/>
                </a:lnTo>
                <a:lnTo>
                  <a:pt x="908192" y="53792"/>
                </a:lnTo>
                <a:lnTo>
                  <a:pt x="908679" y="53792"/>
                </a:lnTo>
                <a:cubicBezTo>
                  <a:pt x="909839" y="55094"/>
                  <a:pt x="910293" y="56880"/>
                  <a:pt x="909896" y="58579"/>
                </a:cubicBezTo>
                <a:lnTo>
                  <a:pt x="909896" y="68477"/>
                </a:lnTo>
                <a:cubicBezTo>
                  <a:pt x="909928" y="86628"/>
                  <a:pt x="902155" y="103917"/>
                  <a:pt x="888557" y="115940"/>
                </a:cubicBezTo>
                <a:lnTo>
                  <a:pt x="886610" y="117644"/>
                </a:lnTo>
                <a:lnTo>
                  <a:pt x="885556" y="118456"/>
                </a:lnTo>
                <a:cubicBezTo>
                  <a:pt x="884914" y="118993"/>
                  <a:pt x="884241" y="119482"/>
                  <a:pt x="883527" y="119916"/>
                </a:cubicBezTo>
                <a:lnTo>
                  <a:pt x="882472" y="120646"/>
                </a:lnTo>
                <a:lnTo>
                  <a:pt x="880444" y="121944"/>
                </a:lnTo>
                <a:lnTo>
                  <a:pt x="879389" y="122593"/>
                </a:lnTo>
                <a:lnTo>
                  <a:pt x="877280" y="123810"/>
                </a:lnTo>
                <a:lnTo>
                  <a:pt x="876793" y="123810"/>
                </a:lnTo>
                <a:lnTo>
                  <a:pt x="873385" y="125433"/>
                </a:lnTo>
                <a:lnTo>
                  <a:pt x="872817" y="125433"/>
                </a:lnTo>
                <a:lnTo>
                  <a:pt x="870627" y="126244"/>
                </a:lnTo>
                <a:lnTo>
                  <a:pt x="869572" y="126244"/>
                </a:lnTo>
                <a:lnTo>
                  <a:pt x="868923" y="126244"/>
                </a:lnTo>
                <a:lnTo>
                  <a:pt x="867138" y="126893"/>
                </a:lnTo>
                <a:lnTo>
                  <a:pt x="866408" y="126893"/>
                </a:lnTo>
                <a:lnTo>
                  <a:pt x="865353" y="126893"/>
                </a:lnTo>
                <a:lnTo>
                  <a:pt x="864623" y="126893"/>
                </a:lnTo>
                <a:lnTo>
                  <a:pt x="863000" y="127299"/>
                </a:lnTo>
                <a:lnTo>
                  <a:pt x="862108" y="127299"/>
                </a:lnTo>
                <a:lnTo>
                  <a:pt x="861134" y="127299"/>
                </a:lnTo>
                <a:lnTo>
                  <a:pt x="860242" y="127299"/>
                </a:lnTo>
                <a:lnTo>
                  <a:pt x="858700" y="127299"/>
                </a:lnTo>
                <a:lnTo>
                  <a:pt x="857727" y="127299"/>
                </a:lnTo>
                <a:lnTo>
                  <a:pt x="856753" y="127299"/>
                </a:lnTo>
                <a:lnTo>
                  <a:pt x="855698" y="127299"/>
                </a:lnTo>
                <a:lnTo>
                  <a:pt x="854238" y="127299"/>
                </a:lnTo>
                <a:lnTo>
                  <a:pt x="848153" y="127299"/>
                </a:lnTo>
                <a:cubicBezTo>
                  <a:pt x="846635" y="127353"/>
                  <a:pt x="845126" y="127353"/>
                  <a:pt x="843609" y="127299"/>
                </a:cubicBezTo>
                <a:cubicBezTo>
                  <a:pt x="808503" y="126045"/>
                  <a:pt x="781055" y="96567"/>
                  <a:pt x="782313" y="61459"/>
                </a:cubicBezTo>
                <a:cubicBezTo>
                  <a:pt x="783570" y="26352"/>
                  <a:pt x="813046" y="-1092"/>
                  <a:pt x="848153" y="162"/>
                </a:cubicBezTo>
                <a:close/>
                <a:moveTo>
                  <a:pt x="712578" y="162"/>
                </a:moveTo>
                <a:cubicBezTo>
                  <a:pt x="747709" y="162"/>
                  <a:pt x="776187" y="28641"/>
                  <a:pt x="776187" y="63771"/>
                </a:cubicBezTo>
                <a:cubicBezTo>
                  <a:pt x="776187" y="98901"/>
                  <a:pt x="747709" y="127380"/>
                  <a:pt x="712578" y="127380"/>
                </a:cubicBezTo>
                <a:cubicBezTo>
                  <a:pt x="677447" y="127380"/>
                  <a:pt x="648969" y="98901"/>
                  <a:pt x="648969" y="63771"/>
                </a:cubicBezTo>
                <a:cubicBezTo>
                  <a:pt x="648969" y="28641"/>
                  <a:pt x="677447" y="162"/>
                  <a:pt x="712578" y="162"/>
                </a:cubicBezTo>
                <a:close/>
                <a:moveTo>
                  <a:pt x="171172" y="0"/>
                </a:moveTo>
                <a:cubicBezTo>
                  <a:pt x="206392" y="0"/>
                  <a:pt x="234943" y="28551"/>
                  <a:pt x="234943" y="63771"/>
                </a:cubicBezTo>
                <a:cubicBezTo>
                  <a:pt x="234943" y="98991"/>
                  <a:pt x="206392" y="127542"/>
                  <a:pt x="171172" y="127542"/>
                </a:cubicBezTo>
                <a:cubicBezTo>
                  <a:pt x="135952" y="127542"/>
                  <a:pt x="107401" y="98991"/>
                  <a:pt x="107401" y="63771"/>
                </a:cubicBezTo>
                <a:cubicBezTo>
                  <a:pt x="107401" y="28551"/>
                  <a:pt x="135952" y="0"/>
                  <a:pt x="171172" y="0"/>
                </a:cubicBezTo>
                <a:close/>
              </a:path>
            </a:pathLst>
          </a:custGeom>
          <a:solidFill>
            <a:schemeClr val="accent2"/>
          </a:solidFill>
          <a:ln w="8112" cap="flat">
            <a:noFill/>
            <a:miter/>
          </a:ln>
        </p:spPr>
        <p:txBody>
          <a:bodyPr vert="horz" wrap="square" lIns="91440" tIns="45720" rIns="91440" bIns="45720" rtlCol="0" anchor="ctr"/>
          <a:lstStyle/>
          <a:p>
            <a:pPr algn="l"/>
            <a:endParaRPr kumimoji="1" lang="zh-CN" altLang="en-US"/>
          </a:p>
        </p:txBody>
      </p:sp>
      <p:sp>
        <p:nvSpPr>
          <p:cNvPr id="37" name="标题 1"/>
          <p:cNvSpPr txBox="1"/>
          <p:nvPr/>
        </p:nvSpPr>
        <p:spPr>
          <a:xfrm>
            <a:off x="660400" y="1331090"/>
            <a:ext cx="5588000" cy="2777924"/>
          </a:xfrm>
          <a:prstGeom prst="rect">
            <a:avLst/>
          </a:prstGeom>
          <a:noFill/>
          <a:ln>
            <a:noFill/>
          </a:ln>
        </p:spPr>
        <p:txBody>
          <a:bodyPr vert="horz" wrap="square" lIns="0" tIns="0" rIns="0" bIns="0" rtlCol="0" anchor="ctr"/>
          <a:lstStyle/>
          <a:p>
            <a:pPr algn="l"/>
            <a:r>
              <a:rPr kumimoji="1" lang="en-US" altLang="zh-CN" sz="6500">
                <a:ln w="12700">
                  <a:noFill/>
                </a:ln>
                <a:solidFill>
                  <a:schemeClr val="tx1">
                    <a:lumMod val="85000"/>
                    <a:lumOff val="15000"/>
                  </a:schemeClr>
                </a:solidFill>
                <a:latin typeface="OPPOSans H" panose="00020600040101010101" charset="-122"/>
                <a:ea typeface="OPPOSans H" panose="00020600040101010101" charset="-122"/>
                <a:cs typeface="OPPOSans H" panose="00020600040101010101" charset="-122"/>
              </a:rPr>
              <a:t>大学生人格与心理健康</a:t>
            </a:r>
            <a:endParaRPr kumimoji="1" lang="zh-CN" altLang="en-US"/>
          </a:p>
        </p:txBody>
      </p:sp>
      <p:sp>
        <p:nvSpPr>
          <p:cNvPr id="38" name="标题 1"/>
          <p:cNvSpPr txBox="1"/>
          <p:nvPr/>
        </p:nvSpPr>
        <p:spPr>
          <a:xfrm>
            <a:off x="275304" y="4858175"/>
            <a:ext cx="3244644" cy="457200"/>
          </a:xfrm>
          <a:prstGeom prst="roundRect">
            <a:avLst>
              <a:gd name="adj" fmla="val 50000"/>
            </a:avLst>
          </a:prstGeom>
          <a:solidFill>
            <a:schemeClr val="accent1"/>
          </a:solidFill>
          <a:ln w="12700" cap="sq">
            <a:noFill/>
            <a:miter/>
          </a:ln>
          <a:effectLst/>
        </p:spPr>
        <p:txBody>
          <a:bodyPr vert="horz" wrap="square" lIns="91440" tIns="45720" rIns="91440" bIns="45720" rtlCol="0" anchor="ctr"/>
          <a:lstStyle/>
          <a:p>
            <a:pPr algn="ctr"/>
            <a:r>
              <a:rPr kumimoji="1" lang="zh-CN" altLang="en-US" dirty="0"/>
              <a:t>汇报人：</a:t>
            </a:r>
            <a:endParaRPr kumimoji="1" lang="zh-CN" altLang="en-US" dirty="0"/>
          </a:p>
        </p:txBody>
      </p:sp>
      <p:grpSp>
        <p:nvGrpSpPr>
          <p:cNvPr id="40" name="组合 39"/>
          <p:cNvGrpSpPr/>
          <p:nvPr/>
        </p:nvGrpSpPr>
        <p:grpSpPr>
          <a:xfrm>
            <a:off x="3423223" y="4014950"/>
            <a:ext cx="1507115" cy="1441768"/>
            <a:chOff x="3423223" y="4014950"/>
            <a:chExt cx="1507115" cy="1441768"/>
          </a:xfrm>
        </p:grpSpPr>
        <p:sp>
          <p:nvSpPr>
            <p:cNvPr id="41" name="标题 1"/>
            <p:cNvSpPr txBox="1"/>
            <p:nvPr/>
          </p:nvSpPr>
          <p:spPr>
            <a:xfrm rot="1735513">
              <a:off x="3659818" y="4140235"/>
              <a:ext cx="825296" cy="1191198"/>
            </a:xfrm>
            <a:custGeom>
              <a:avLst/>
              <a:gdLst>
                <a:gd name="connsiteX0" fmla="*/ 0 w 2572894"/>
                <a:gd name="connsiteY0" fmla="*/ 3713612 h 3713612"/>
                <a:gd name="connsiteX1" fmla="*/ 805326 w 2572894"/>
                <a:gd name="connsiteY1" fmla="*/ 1790767 h 3713612"/>
                <a:gd name="connsiteX2" fmla="*/ 2021989 w 2572894"/>
                <a:gd name="connsiteY2" fmla="*/ 1146926 h 3713612"/>
                <a:gd name="connsiteX3" fmla="*/ 2529476 w 2572894"/>
                <a:gd name="connsiteY3" fmla="*/ 2009138 h 3713612"/>
                <a:gd name="connsiteX4" fmla="*/ 1569864 w 2572894"/>
                <a:gd name="connsiteY4" fmla="*/ 2331150 h 3713612"/>
                <a:gd name="connsiteX5" fmla="*/ 1241979 w 2572894"/>
                <a:gd name="connsiteY5" fmla="*/ 982453 h 3713612"/>
                <a:gd name="connsiteX6" fmla="*/ 2307017 w 2572894"/>
                <a:gd name="connsiteY6" fmla="*/ 0 h 3713612"/>
              </a:gdLst>
              <a:ahLst/>
              <a:cxnLst/>
              <a:rect l="l" t="t" r="r" b="b"/>
              <a:pathLst>
                <a:path w="2572894" h="3713612">
                  <a:moveTo>
                    <a:pt x="0" y="3713612"/>
                  </a:moveTo>
                  <a:cubicBezTo>
                    <a:pt x="107827" y="3125047"/>
                    <a:pt x="468328" y="2218548"/>
                    <a:pt x="805326" y="1790767"/>
                  </a:cubicBezTo>
                  <a:cubicBezTo>
                    <a:pt x="1142324" y="1362986"/>
                    <a:pt x="1734631" y="1110531"/>
                    <a:pt x="2021989" y="1146926"/>
                  </a:cubicBezTo>
                  <a:cubicBezTo>
                    <a:pt x="2309347" y="1183321"/>
                    <a:pt x="2705230" y="1580847"/>
                    <a:pt x="2529476" y="2009138"/>
                  </a:cubicBezTo>
                  <a:cubicBezTo>
                    <a:pt x="2353722" y="2437429"/>
                    <a:pt x="1784447" y="2502264"/>
                    <a:pt x="1569864" y="2331150"/>
                  </a:cubicBezTo>
                  <a:cubicBezTo>
                    <a:pt x="1355281" y="2160036"/>
                    <a:pt x="1076756" y="1660902"/>
                    <a:pt x="1241979" y="982453"/>
                  </a:cubicBezTo>
                  <a:cubicBezTo>
                    <a:pt x="1393646" y="421965"/>
                    <a:pt x="1937668" y="135874"/>
                    <a:pt x="2307017" y="0"/>
                  </a:cubicBezTo>
                </a:path>
              </a:pathLst>
            </a:custGeom>
            <a:noFill/>
            <a:ln w="57150" cap="rnd">
              <a:solidFill>
                <a:schemeClr val="accent1"/>
              </a:solidFill>
              <a:round/>
            </a:ln>
          </p:spPr>
          <p:txBody>
            <a:bodyPr vert="horz" wrap="square" lIns="91440" tIns="45720" rIns="91440" bIns="45720" rtlCol="0" anchor="ctr"/>
            <a:lstStyle/>
            <a:p>
              <a:pPr algn="ctr"/>
              <a:endParaRPr kumimoji="1" lang="zh-CN" altLang="en-US"/>
            </a:p>
          </p:txBody>
        </p:sp>
        <p:sp>
          <p:nvSpPr>
            <p:cNvPr id="42" name="标题 1"/>
            <p:cNvSpPr txBox="1"/>
            <p:nvPr/>
          </p:nvSpPr>
          <p:spPr>
            <a:xfrm rot="5753501">
              <a:off x="4652198" y="4247383"/>
              <a:ext cx="250865" cy="281149"/>
            </a:xfrm>
            <a:prstGeom prst="triangl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grpSp>
      <p:sp>
        <p:nvSpPr>
          <p:cNvPr id="43" name="标题 1"/>
          <p:cNvSpPr txBox="1"/>
          <p:nvPr/>
        </p:nvSpPr>
        <p:spPr>
          <a:xfrm rot="18900000">
            <a:off x="10121439" y="2651300"/>
            <a:ext cx="324008" cy="324008"/>
          </a:xfrm>
          <a:prstGeom prst="teardrop">
            <a:avLst>
              <a:gd name="adj" fmla="val 103623"/>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8314025" y="2556690"/>
            <a:ext cx="3625129" cy="2085889"/>
          </a:xfrm>
          <a:prstGeom prst="rect">
            <a:avLst/>
          </a:prstGeom>
          <a:noFill/>
          <a:ln>
            <a:noFill/>
          </a:ln>
        </p:spPr>
        <p:txBody>
          <a:bodyPr vert="horz" wrap="square" lIns="0" tIns="0" rIns="0" bIns="0" rtlCol="0" anchor="ctr"/>
          <a:lstStyle/>
          <a:p>
            <a:r>
              <a:rPr kumimoji="1" lang="en-US" altLang="zh-CN" sz="1400" dirty="0" err="1">
                <a:ln w="12700">
                  <a:noFill/>
                </a:ln>
                <a:solidFill>
                  <a:schemeClr val="tx1">
                    <a:lumMod val="85000"/>
                    <a:lumOff val="15000"/>
                  </a:schemeClr>
                </a:solidFill>
                <a:latin typeface="华文中宋" panose="02010600040101010101" pitchFamily="2" charset="-122"/>
                <a:ea typeface="华文中宋" panose="02010600040101010101" pitchFamily="2" charset="-122"/>
              </a:rPr>
              <a:t>健康人格具备良好的合作意识</a:t>
            </a:r>
            <a:r>
              <a:rPr kumimoji="1" lang="zh-CN" altLang="en-US" sz="1400" dirty="0">
                <a:ln w="12700">
                  <a:noFill/>
                </a:ln>
                <a:solidFill>
                  <a:schemeClr val="tx1">
                    <a:lumMod val="85000"/>
                    <a:lumOff val="15000"/>
                  </a:schemeClr>
                </a:solidFill>
                <a:latin typeface="华文中宋" panose="02010600040101010101" pitchFamily="2" charset="-122"/>
                <a:ea typeface="华文中宋" panose="02010600040101010101" pitchFamily="2" charset="-122"/>
              </a:rPr>
              <a:t>他们倾向于与他人合作，共同完成任务，愿意为团队的成功贡献自己的力量。同时，他们也能够在合作中保持开放的心态，接受他人的建议和批评，不断改进自己的行为和态度</a:t>
            </a:r>
            <a:r>
              <a:rPr kumimoji="1" lang="zh-CN" altLang="en-US" sz="1600" dirty="0">
                <a:ln w="12700">
                  <a:noFill/>
                </a:ln>
                <a:solidFill>
                  <a:schemeClr val="tx1">
                    <a:lumMod val="85000"/>
                    <a:lumOff val="15000"/>
                  </a:schemeClr>
                </a:solidFill>
                <a:latin typeface="华文中宋" panose="02010600040101010101" pitchFamily="2" charset="-122"/>
                <a:ea typeface="华文中宋" panose="02010600040101010101" pitchFamily="2" charset="-122"/>
              </a:rPr>
              <a:t>。</a:t>
            </a:r>
            <a:endParaRPr kumimoji="1" lang="zh-CN" altLang="en-US" sz="1600" dirty="0">
              <a:ln w="12700">
                <a:noFill/>
              </a:ln>
              <a:solidFill>
                <a:schemeClr val="tx1">
                  <a:lumMod val="85000"/>
                  <a:lumOff val="15000"/>
                </a:schemeClr>
              </a:solidFill>
              <a:latin typeface="华文中宋" panose="02010600040101010101" pitchFamily="2" charset="-122"/>
              <a:ea typeface="华文中宋" panose="02010600040101010101" pitchFamily="2" charset="-122"/>
            </a:endParaRPr>
          </a:p>
        </p:txBody>
      </p:sp>
      <p:sp>
        <p:nvSpPr>
          <p:cNvPr id="3" name="标题 1"/>
          <p:cNvSpPr txBox="1"/>
          <p:nvPr/>
        </p:nvSpPr>
        <p:spPr>
          <a:xfrm>
            <a:off x="0" y="2472900"/>
            <a:ext cx="3952571" cy="2169680"/>
          </a:xfrm>
          <a:prstGeom prst="rect">
            <a:avLst/>
          </a:prstGeom>
          <a:noFill/>
          <a:ln>
            <a:noFill/>
          </a:ln>
        </p:spPr>
        <p:txBody>
          <a:bodyPr vert="horz" wrap="square" lIns="0" tIns="0" rIns="0" bIns="0" rtlCol="0" anchor="ctr"/>
          <a:lstStyle/>
          <a:p>
            <a:pPr algn="r"/>
            <a:r>
              <a:rPr kumimoji="1" lang="en-US" altLang="zh-CN" sz="1400" dirty="0" err="1">
                <a:ln w="12700">
                  <a:noFill/>
                </a:ln>
                <a:solidFill>
                  <a:schemeClr val="tx1">
                    <a:lumMod val="85000"/>
                    <a:lumOff val="15000"/>
                  </a:schemeClr>
                </a:solidFill>
                <a:latin typeface="华文中宋" panose="02010600040101010101" pitchFamily="2" charset="-122"/>
                <a:ea typeface="华文中宋" panose="02010600040101010101" pitchFamily="2" charset="-122"/>
              </a:rPr>
              <a:t>健康人格具备良好的社交能力</a:t>
            </a:r>
            <a:r>
              <a:rPr kumimoji="1" lang="en-US" altLang="zh-CN" sz="1400" dirty="0">
                <a:ln w="12700">
                  <a:noFill/>
                </a:ln>
                <a:solidFill>
                  <a:schemeClr val="tx1">
                    <a:lumMod val="85000"/>
                    <a:lumOff val="15000"/>
                  </a:schemeClr>
                </a:solidFill>
                <a:latin typeface="华文中宋" panose="02010600040101010101" pitchFamily="2" charset="-122"/>
                <a:ea typeface="华文中宋" panose="02010600040101010101" pitchFamily="2" charset="-122"/>
              </a:rPr>
              <a:t>。</a:t>
            </a:r>
            <a:r>
              <a:rPr kumimoji="1" lang="zh-CN" altLang="en-US" sz="1400" dirty="0">
                <a:ln w="12700">
                  <a:noFill/>
                </a:ln>
                <a:solidFill>
                  <a:schemeClr val="tx1">
                    <a:lumMod val="85000"/>
                    <a:lumOff val="15000"/>
                  </a:schemeClr>
                </a:solidFill>
                <a:latin typeface="华文中宋" panose="02010600040101010101" pitchFamily="2" charset="-122"/>
                <a:ea typeface="华文中宋" panose="02010600040101010101" pitchFamily="2" charset="-122"/>
              </a:rPr>
              <a:t>他们善于倾听，尊重他人的观点，愿意与他人分享自己的想法和感受。</a:t>
            </a:r>
            <a:endParaRPr kumimoji="1" lang="en-US" altLang="zh-CN" sz="1400" dirty="0">
              <a:ln w="12700">
                <a:noFill/>
              </a:ln>
              <a:solidFill>
                <a:schemeClr val="tx1">
                  <a:lumMod val="85000"/>
                  <a:lumOff val="15000"/>
                </a:schemeClr>
              </a:solidFill>
              <a:latin typeface="华文中宋" panose="02010600040101010101" pitchFamily="2" charset="-122"/>
              <a:ea typeface="华文中宋" panose="02010600040101010101" pitchFamily="2" charset="-122"/>
            </a:endParaRPr>
          </a:p>
          <a:p>
            <a:pPr algn="r"/>
            <a:r>
              <a:rPr kumimoji="1" lang="zh-CN" altLang="en-US" sz="1400" dirty="0">
                <a:ln w="12700">
                  <a:noFill/>
                </a:ln>
                <a:solidFill>
                  <a:schemeClr val="tx1">
                    <a:lumMod val="85000"/>
                    <a:lumOff val="15000"/>
                  </a:schemeClr>
                </a:solidFill>
                <a:latin typeface="华文中宋" panose="02010600040101010101" pitchFamily="2" charset="-122"/>
                <a:ea typeface="华文中宋" panose="02010600040101010101" pitchFamily="2" charset="-122"/>
              </a:rPr>
              <a:t>同时，他们也能在社交场合中保持适度的自我表达，既不过分张扬也不显得过于拘谨。</a:t>
            </a:r>
            <a:endParaRPr kumimoji="1" lang="zh-CN" altLang="en-US" sz="1400" dirty="0">
              <a:ln w="12700">
                <a:noFill/>
              </a:ln>
              <a:solidFill>
                <a:schemeClr val="tx1">
                  <a:lumMod val="85000"/>
                  <a:lumOff val="15000"/>
                </a:schemeClr>
              </a:solidFill>
              <a:latin typeface="华文中宋" panose="02010600040101010101" pitchFamily="2" charset="-122"/>
              <a:ea typeface="华文中宋" panose="02010600040101010101" pitchFamily="2" charset="-122"/>
            </a:endParaRPr>
          </a:p>
        </p:txBody>
      </p:sp>
      <p:sp>
        <p:nvSpPr>
          <p:cNvPr id="4" name="标题 1"/>
          <p:cNvSpPr txBox="1"/>
          <p:nvPr/>
        </p:nvSpPr>
        <p:spPr>
          <a:xfrm>
            <a:off x="5842504" y="2579609"/>
            <a:ext cx="2169682" cy="2169680"/>
          </a:xfrm>
          <a:prstGeom prst="arc">
            <a:avLst>
              <a:gd name="adj1" fmla="val 17861663"/>
              <a:gd name="adj2" fmla="val 3977071"/>
            </a:avLst>
          </a:prstGeom>
          <a:no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5" name="标题 1"/>
          <p:cNvSpPr txBox="1"/>
          <p:nvPr/>
        </p:nvSpPr>
        <p:spPr>
          <a:xfrm flipH="1" flipV="1">
            <a:off x="7358981" y="2641478"/>
            <a:ext cx="125492" cy="125492"/>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6111022" y="2848126"/>
            <a:ext cx="1632647" cy="1632645"/>
          </a:xfrm>
          <a:prstGeom prst="ellipse">
            <a:avLst/>
          </a:prstGeom>
          <a:solidFill>
            <a:schemeClr val="bg1"/>
          </a:solidFill>
          <a:ln w="28575" cap="sq">
            <a:solidFill>
              <a:schemeClr val="accent1"/>
            </a:solidFill>
            <a:miter/>
          </a:ln>
        </p:spPr>
        <p:txBody>
          <a:bodyPr vert="horz" wrap="square" lIns="91440" tIns="45720" rIns="91440" bIns="45720" rtlCol="0" anchor="ctr"/>
          <a:lstStyle/>
          <a:p>
            <a:pPr algn="ctr"/>
            <a:endParaRPr kumimoji="1" lang="zh-CN" altLang="en-US"/>
          </a:p>
        </p:txBody>
      </p:sp>
      <p:pic>
        <p:nvPicPr>
          <p:cNvPr id="7" name="图片 6"/>
          <p:cNvPicPr>
            <a:picLocks noChangeAspect="1"/>
          </p:cNvPicPr>
          <p:nvPr/>
        </p:nvPicPr>
        <p:blipFill>
          <a:blip r:embed="rId1"/>
          <a:srcRect/>
          <a:stretch>
            <a:fillRect/>
          </a:stretch>
        </p:blipFill>
        <p:spPr>
          <a:xfrm>
            <a:off x="6155674" y="2892779"/>
            <a:ext cx="1543342" cy="1543339"/>
          </a:xfrm>
          <a:prstGeom prst="rect">
            <a:avLst/>
          </a:prstGeom>
        </p:spPr>
      </p:pic>
      <p:sp>
        <p:nvSpPr>
          <p:cNvPr id="8" name="标题 1"/>
          <p:cNvSpPr txBox="1"/>
          <p:nvPr/>
        </p:nvSpPr>
        <p:spPr>
          <a:xfrm flipH="1">
            <a:off x="4167114" y="2579609"/>
            <a:ext cx="2169682" cy="2169680"/>
          </a:xfrm>
          <a:prstGeom prst="arc">
            <a:avLst>
              <a:gd name="adj1" fmla="val 17861663"/>
              <a:gd name="adj2" fmla="val 3977071"/>
            </a:avLst>
          </a:prstGeom>
          <a:no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9" name="标题 1"/>
          <p:cNvSpPr txBox="1"/>
          <p:nvPr/>
        </p:nvSpPr>
        <p:spPr>
          <a:xfrm flipV="1">
            <a:off x="4691679" y="2641478"/>
            <a:ext cx="125492" cy="125492"/>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10" name="标题 1"/>
          <p:cNvSpPr txBox="1"/>
          <p:nvPr/>
        </p:nvSpPr>
        <p:spPr>
          <a:xfrm flipH="1">
            <a:off x="4435632" y="2848126"/>
            <a:ext cx="1632647" cy="1632645"/>
          </a:xfrm>
          <a:prstGeom prst="ellipse">
            <a:avLst/>
          </a:prstGeom>
          <a:solidFill>
            <a:schemeClr val="bg1"/>
          </a:solidFill>
          <a:ln w="28575" cap="sq">
            <a:solidFill>
              <a:schemeClr val="accent1"/>
            </a:solidFill>
            <a:miter/>
          </a:ln>
        </p:spPr>
        <p:txBody>
          <a:bodyPr vert="horz" wrap="square" lIns="91440" tIns="45720" rIns="91440" bIns="45720" rtlCol="0" anchor="ctr"/>
          <a:lstStyle/>
          <a:p>
            <a:pPr algn="ctr"/>
            <a:endParaRPr kumimoji="1" lang="zh-CN" altLang="en-US"/>
          </a:p>
        </p:txBody>
      </p:sp>
      <p:pic>
        <p:nvPicPr>
          <p:cNvPr id="11" name="图片 10"/>
          <p:cNvPicPr>
            <a:picLocks noChangeAspect="1"/>
          </p:cNvPicPr>
          <p:nvPr/>
        </p:nvPicPr>
        <p:blipFill>
          <a:blip r:embed="rId2"/>
          <a:srcRect/>
          <a:stretch>
            <a:fillRect/>
          </a:stretch>
        </p:blipFill>
        <p:spPr>
          <a:xfrm flipH="1">
            <a:off x="4480284" y="2892779"/>
            <a:ext cx="1543342" cy="1543339"/>
          </a:xfrm>
          <a:prstGeom prst="rect">
            <a:avLst/>
          </a:prstGeom>
        </p:spPr>
      </p:pic>
      <p:sp>
        <p:nvSpPr>
          <p:cNvPr id="12" name="标题 1"/>
          <p:cNvSpPr txBox="1"/>
          <p:nvPr/>
        </p:nvSpPr>
        <p:spPr>
          <a:xfrm>
            <a:off x="810592" y="263750"/>
            <a:ext cx="10878487" cy="432000"/>
          </a:xfrm>
          <a:prstGeom prst="rect">
            <a:avLst/>
          </a:prstGeom>
          <a:noFill/>
          <a:ln>
            <a:noFill/>
          </a:ln>
        </p:spPr>
        <p:txBody>
          <a:bodyPr vert="horz" wrap="square" lIns="0" tIns="0" rIns="0" bIns="0" rtlCol="0" anchor="ctr"/>
          <a:lstStyle/>
          <a:p>
            <a:pPr algn="l"/>
            <a:r>
              <a:rPr kumimoji="1" lang="en-US" altLang="zh-CN" sz="3200">
                <a:ln w="12700">
                  <a:noFill/>
                </a:ln>
                <a:solidFill>
                  <a:schemeClr val="tx1"/>
                </a:solidFill>
                <a:latin typeface="Source Han Sans CN Bold" panose="020B0800000000000000" charset="-122"/>
                <a:ea typeface="Source Han Sans CN Bold" panose="020B0800000000000000" charset="-122"/>
                <a:cs typeface="Source Han Sans CN Bold" panose="020B0800000000000000" charset="-122"/>
              </a:rPr>
              <a:t>社交能力和合作意识</a:t>
            </a:r>
            <a:endParaRPr kumimoji="1" lang="zh-CN" altLang="en-US"/>
          </a:p>
        </p:txBody>
      </p:sp>
      <p:sp>
        <p:nvSpPr>
          <p:cNvPr id="13" name="标题 1"/>
          <p:cNvSpPr txBox="1"/>
          <p:nvPr/>
        </p:nvSpPr>
        <p:spPr>
          <a:xfrm>
            <a:off x="327659" y="324821"/>
            <a:ext cx="159713" cy="159713"/>
          </a:xfrm>
          <a:prstGeom prst="rect">
            <a:avLst/>
          </a:prstGeom>
          <a:noFill/>
          <a:ln w="12700" cap="sq">
            <a:solidFill>
              <a:schemeClr val="bg1">
                <a:lumMod val="65000"/>
              </a:schemeClr>
            </a:solid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382730" y="379892"/>
            <a:ext cx="255445" cy="255445"/>
          </a:xfrm>
          <a:prstGeom prst="rect">
            <a:avLst/>
          </a:prstGeom>
          <a:solidFill>
            <a:schemeClr val="tx1">
              <a:lumMod val="75000"/>
              <a:lumOff val="25000"/>
            </a:schemeClr>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1">
                  <a:lumMod val="20000"/>
                  <a:lumOff val="80000"/>
                </a:schemeClr>
              </a:gs>
              <a:gs pos="100000">
                <a:schemeClr val="accent2">
                  <a:alpha val="75000"/>
                </a:schemeClr>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1724159" y="1936449"/>
            <a:ext cx="2810876" cy="2810875"/>
          </a:xfrm>
          <a:prstGeom prst="ellipse">
            <a:avLst/>
          </a:prstGeom>
          <a:gradFill>
            <a:gsLst>
              <a:gs pos="0">
                <a:schemeClr val="accent2"/>
              </a:gs>
              <a:gs pos="82000">
                <a:schemeClr val="accent1">
                  <a:alpha val="0"/>
                </a:schemeClr>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rot="8100000">
            <a:off x="2956489" y="2331958"/>
            <a:ext cx="1111150" cy="1111149"/>
          </a:xfrm>
          <a:prstGeom prst="arc">
            <a:avLst/>
          </a:prstGeom>
          <a:noFill/>
          <a:ln w="12700" cap="sq">
            <a:solidFill>
              <a:schemeClr val="tx1">
                <a:lumMod val="85000"/>
                <a:lumOff val="15000"/>
              </a:schemeClr>
            </a:solid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3147672" y="2860477"/>
            <a:ext cx="95587" cy="151904"/>
          </a:xfrm>
          <a:prstGeom prst="ellipse">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3743249" y="2860477"/>
            <a:ext cx="95587" cy="151904"/>
          </a:xfrm>
          <a:prstGeom prst="ellipse">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9349412" y="2976766"/>
            <a:ext cx="1075524" cy="1075524"/>
          </a:xfrm>
          <a:prstGeom prst="ellipse">
            <a:avLst/>
          </a:prstGeom>
          <a:gradFill>
            <a:gsLst>
              <a:gs pos="8364">
                <a:srgbClr val="D787C3">
                  <a:alpha val="100000"/>
                </a:srgbClr>
              </a:gs>
              <a:gs pos="82000">
                <a:schemeClr val="accent1">
                  <a:alpha val="0"/>
                </a:schemeClr>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5043835" y="2465544"/>
            <a:ext cx="1660118" cy="902827"/>
          </a:xfrm>
          <a:prstGeom prst="rect">
            <a:avLst/>
          </a:prstGeom>
          <a:noFill/>
          <a:ln>
            <a:noFill/>
          </a:ln>
        </p:spPr>
        <p:txBody>
          <a:bodyPr vert="horz" wrap="square" lIns="0" tIns="0" rIns="0" bIns="0" rtlCol="0" anchor="b"/>
          <a:lstStyle/>
          <a:p>
            <a:pPr algn="l"/>
            <a:r>
              <a:rPr kumimoji="1" lang="en-US" altLang="zh-CN" sz="4800">
                <a:ln w="12700">
                  <a:noFill/>
                </a:ln>
                <a:solidFill>
                  <a:schemeClr val="accent2"/>
                </a:solidFill>
                <a:latin typeface="OPPOSans H" panose="00020600040101010101" charset="-122"/>
                <a:ea typeface="OPPOSans H" panose="00020600040101010101" charset="-122"/>
                <a:cs typeface="OPPOSans H" panose="00020600040101010101" charset="-122"/>
              </a:rPr>
              <a:t>03</a:t>
            </a:r>
            <a:endParaRPr kumimoji="1" lang="zh-CN" altLang="en-US"/>
          </a:p>
        </p:txBody>
      </p:sp>
      <p:sp>
        <p:nvSpPr>
          <p:cNvPr id="9" name="标题 1"/>
          <p:cNvSpPr txBox="1"/>
          <p:nvPr/>
        </p:nvSpPr>
        <p:spPr>
          <a:xfrm>
            <a:off x="5043836" y="3426244"/>
            <a:ext cx="4071782" cy="1122744"/>
          </a:xfrm>
          <a:prstGeom prst="rect">
            <a:avLst/>
          </a:prstGeom>
          <a:noFill/>
          <a:ln>
            <a:noFill/>
          </a:ln>
        </p:spPr>
        <p:txBody>
          <a:bodyPr vert="horz" wrap="square" lIns="0" tIns="0" rIns="0" bIns="0" rtlCol="0" anchor="t"/>
          <a:lstStyle/>
          <a:p>
            <a:pPr algn="l"/>
            <a:r>
              <a:rPr kumimoji="1" lang="en-US" altLang="zh-CN" sz="2570">
                <a:ln w="12700">
                  <a:noFill/>
                </a:ln>
                <a:solidFill>
                  <a:schemeClr val="tx1">
                    <a:lumMod val="85000"/>
                    <a:lumOff val="15000"/>
                  </a:schemeClr>
                </a:solidFill>
                <a:latin typeface="OPPOSans H" panose="00020600040101010101" charset="-122"/>
                <a:ea typeface="OPPOSans H" panose="00020600040101010101" charset="-122"/>
                <a:cs typeface="OPPOSans H" panose="00020600040101010101" charset="-122"/>
              </a:rPr>
              <a:t>当代大学生的人格特点</a:t>
            </a:r>
            <a:endParaRPr kumimoji="1" lang="zh-CN" altLang="en-US"/>
          </a:p>
        </p:txBody>
      </p:sp>
      <p:grpSp>
        <p:nvGrpSpPr>
          <p:cNvPr id="10" name="组合 9"/>
          <p:cNvGrpSpPr/>
          <p:nvPr/>
        </p:nvGrpSpPr>
        <p:grpSpPr>
          <a:xfrm>
            <a:off x="3215268" y="3395994"/>
            <a:ext cx="1507115" cy="1441768"/>
            <a:chOff x="3215268" y="3395994"/>
            <a:chExt cx="1507115" cy="1441768"/>
          </a:xfrm>
        </p:grpSpPr>
        <p:sp>
          <p:nvSpPr>
            <p:cNvPr id="11" name="标题 1"/>
            <p:cNvSpPr txBox="1"/>
            <p:nvPr/>
          </p:nvSpPr>
          <p:spPr>
            <a:xfrm rot="1735513">
              <a:off x="3451863" y="3521279"/>
              <a:ext cx="825296" cy="1191198"/>
            </a:xfrm>
            <a:custGeom>
              <a:avLst/>
              <a:gdLst>
                <a:gd name="connsiteX0" fmla="*/ 0 w 2572894"/>
                <a:gd name="connsiteY0" fmla="*/ 3713612 h 3713612"/>
                <a:gd name="connsiteX1" fmla="*/ 805326 w 2572894"/>
                <a:gd name="connsiteY1" fmla="*/ 1790767 h 3713612"/>
                <a:gd name="connsiteX2" fmla="*/ 2021989 w 2572894"/>
                <a:gd name="connsiteY2" fmla="*/ 1146926 h 3713612"/>
                <a:gd name="connsiteX3" fmla="*/ 2529476 w 2572894"/>
                <a:gd name="connsiteY3" fmla="*/ 2009138 h 3713612"/>
                <a:gd name="connsiteX4" fmla="*/ 1569864 w 2572894"/>
                <a:gd name="connsiteY4" fmla="*/ 2331150 h 3713612"/>
                <a:gd name="connsiteX5" fmla="*/ 1241979 w 2572894"/>
                <a:gd name="connsiteY5" fmla="*/ 982453 h 3713612"/>
                <a:gd name="connsiteX6" fmla="*/ 2307017 w 2572894"/>
                <a:gd name="connsiteY6" fmla="*/ 0 h 3713612"/>
              </a:gdLst>
              <a:ahLst/>
              <a:cxnLst/>
              <a:rect l="l" t="t" r="r" b="b"/>
              <a:pathLst>
                <a:path w="2572894" h="3713612">
                  <a:moveTo>
                    <a:pt x="0" y="3713612"/>
                  </a:moveTo>
                  <a:cubicBezTo>
                    <a:pt x="107827" y="3125047"/>
                    <a:pt x="468328" y="2218548"/>
                    <a:pt x="805326" y="1790767"/>
                  </a:cubicBezTo>
                  <a:cubicBezTo>
                    <a:pt x="1142324" y="1362986"/>
                    <a:pt x="1734631" y="1110531"/>
                    <a:pt x="2021989" y="1146926"/>
                  </a:cubicBezTo>
                  <a:cubicBezTo>
                    <a:pt x="2309347" y="1183321"/>
                    <a:pt x="2705230" y="1580847"/>
                    <a:pt x="2529476" y="2009138"/>
                  </a:cubicBezTo>
                  <a:cubicBezTo>
                    <a:pt x="2353722" y="2437429"/>
                    <a:pt x="1784447" y="2502264"/>
                    <a:pt x="1569864" y="2331150"/>
                  </a:cubicBezTo>
                  <a:cubicBezTo>
                    <a:pt x="1355281" y="2160036"/>
                    <a:pt x="1076756" y="1660902"/>
                    <a:pt x="1241979" y="982453"/>
                  </a:cubicBezTo>
                  <a:cubicBezTo>
                    <a:pt x="1393646" y="421965"/>
                    <a:pt x="1937668" y="135874"/>
                    <a:pt x="2307017" y="0"/>
                  </a:cubicBezTo>
                </a:path>
              </a:pathLst>
            </a:custGeom>
            <a:noFill/>
            <a:ln w="57150" cap="rnd">
              <a:solidFill>
                <a:schemeClr val="accent1"/>
              </a:solidFill>
              <a:round/>
            </a:ln>
          </p:spPr>
          <p:txBody>
            <a:bodyPr vert="horz" wrap="square" lIns="91440" tIns="45720" rIns="91440" bIns="45720" rtlCol="0" anchor="ctr"/>
            <a:lstStyle/>
            <a:p>
              <a:pPr algn="ctr"/>
              <a:endParaRPr kumimoji="1" lang="zh-CN" altLang="en-US"/>
            </a:p>
          </p:txBody>
        </p:sp>
        <p:sp>
          <p:nvSpPr>
            <p:cNvPr id="12" name="标题 1"/>
            <p:cNvSpPr txBox="1"/>
            <p:nvPr/>
          </p:nvSpPr>
          <p:spPr>
            <a:xfrm rot="5753501">
              <a:off x="4444243" y="3628427"/>
              <a:ext cx="250865" cy="281149"/>
            </a:xfrm>
            <a:prstGeom prst="triangl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grpSp>
      <p:sp>
        <p:nvSpPr>
          <p:cNvPr id="13" name="标题 1"/>
          <p:cNvSpPr txBox="1"/>
          <p:nvPr/>
        </p:nvSpPr>
        <p:spPr>
          <a:xfrm rot="5400000">
            <a:off x="9753485" y="3342350"/>
            <a:ext cx="410646" cy="354004"/>
          </a:xfrm>
          <a:prstGeom prst="triangle">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flipH="1">
            <a:off x="2018133" y="2142044"/>
            <a:ext cx="2063579" cy="2063579"/>
          </a:xfrm>
          <a:prstGeom prst="arc">
            <a:avLst>
              <a:gd name="adj1" fmla="val 17832290"/>
              <a:gd name="adj2" fmla="val 19700669"/>
            </a:avLst>
          </a:prstGeom>
          <a:noFill/>
          <a:ln w="63500" cap="rnd">
            <a:solidFill>
              <a:schemeClr val="bg1"/>
            </a:solidFill>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2053862" y="2739287"/>
            <a:ext cx="68586" cy="68580"/>
          </a:xfrm>
          <a:prstGeom prst="ellipse">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1579079" y="3844210"/>
            <a:ext cx="1124030" cy="1124030"/>
          </a:xfrm>
          <a:prstGeom prst="ellipse">
            <a:avLst/>
          </a:prstGeom>
          <a:gradFill>
            <a:gsLst>
              <a:gs pos="0">
                <a:schemeClr val="accent2">
                  <a:alpha val="43000"/>
                </a:schemeClr>
              </a:gs>
              <a:gs pos="91000">
                <a:schemeClr val="accent1">
                  <a:alpha val="0"/>
                </a:schemeClr>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17" name="标题 1"/>
          <p:cNvSpPr txBox="1"/>
          <p:nvPr/>
        </p:nvSpPr>
        <p:spPr>
          <a:xfrm flipH="1">
            <a:off x="660400" y="3846313"/>
            <a:ext cx="417228" cy="417228"/>
          </a:xfrm>
          <a:prstGeom prst="ellipse">
            <a:avLst/>
          </a:prstGeom>
          <a:gradFill>
            <a:gsLst>
              <a:gs pos="0">
                <a:schemeClr val="accent2">
                  <a:alpha val="65000"/>
                </a:schemeClr>
              </a:gs>
              <a:gs pos="91000">
                <a:schemeClr val="accent1">
                  <a:alpha val="0"/>
                </a:schemeClr>
              </a:gs>
            </a:gsLst>
            <a:lin ang="3600000" scaled="0"/>
          </a:gra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291891" y="1267324"/>
            <a:ext cx="638668" cy="638668"/>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3824282" y="1957977"/>
            <a:ext cx="7063127" cy="1151085"/>
          </a:xfrm>
          <a:prstGeom prst="rect">
            <a:avLst/>
          </a:prstGeom>
          <a:noFill/>
          <a:ln>
            <a:noFill/>
          </a:ln>
        </p:spPr>
        <p:txBody>
          <a:bodyPr vert="horz" wrap="square" lIns="0" tIns="0" rIns="0" bIns="0" rtlCol="0" anchor="ctr"/>
          <a:lstStyle/>
          <a:p>
            <a:r>
              <a:rPr kumimoji="1" lang="en-US" altLang="zh-CN" sz="1600" dirty="0" err="1">
                <a:ln w="12700">
                  <a:noFill/>
                </a:ln>
                <a:solidFill>
                  <a:schemeClr val="tx1">
                    <a:lumMod val="85000"/>
                    <a:lumOff val="15000"/>
                  </a:schemeClr>
                </a:solidFill>
                <a:latin typeface="华文中宋" panose="02010600040101010101" pitchFamily="2" charset="-122"/>
                <a:ea typeface="华文中宋" panose="02010600040101010101" pitchFamily="2" charset="-122"/>
                <a:cs typeface="Source Han Sans" panose="020B0500000000000000" charset="-122"/>
              </a:rPr>
              <a:t>当代大学生的人格特点呈现多元化趋势</a:t>
            </a:r>
            <a:r>
              <a:rPr kumimoji="1" lang="en-US" altLang="zh-CN" sz="1600" dirty="0">
                <a:ln w="12700">
                  <a:noFill/>
                </a:ln>
                <a:solidFill>
                  <a:schemeClr val="tx1">
                    <a:lumMod val="85000"/>
                    <a:lumOff val="15000"/>
                  </a:schemeClr>
                </a:solidFill>
                <a:latin typeface="华文中宋" panose="02010600040101010101" pitchFamily="2" charset="-122"/>
                <a:ea typeface="华文中宋" panose="02010600040101010101" pitchFamily="2" charset="-122"/>
                <a:cs typeface="Source Han Sans" panose="020B0500000000000000" charset="-122"/>
              </a:rPr>
              <a:t>。</a:t>
            </a:r>
            <a:r>
              <a:rPr kumimoji="1" lang="zh-CN" altLang="en-US" sz="1600" dirty="0">
                <a:ln w="12700">
                  <a:noFill/>
                </a:ln>
                <a:solidFill>
                  <a:schemeClr val="tx1">
                    <a:lumMod val="85000"/>
                    <a:lumOff val="15000"/>
                  </a:schemeClr>
                </a:solidFill>
                <a:latin typeface="华文中宋" panose="02010600040101010101" pitchFamily="2" charset="-122"/>
                <a:ea typeface="华文中宋" panose="02010600040101010101" pitchFamily="2" charset="-122"/>
              </a:rPr>
              <a:t>多元化具体体现在如下四个方面：自我意识增强与自我设计追求；价值观多元化与不确定性；双重人格特征；群体结构多元与行为表现多元。</a:t>
            </a:r>
            <a:endParaRPr kumimoji="1" lang="en-US" altLang="zh-CN" sz="1600" dirty="0">
              <a:ln w="12700">
                <a:noFill/>
              </a:ln>
              <a:solidFill>
                <a:schemeClr val="tx1">
                  <a:lumMod val="85000"/>
                  <a:lumOff val="15000"/>
                </a:schemeClr>
              </a:solidFill>
              <a:latin typeface="华文中宋" panose="02010600040101010101" pitchFamily="2" charset="-122"/>
              <a:ea typeface="华文中宋" panose="02010600040101010101" pitchFamily="2" charset="-122"/>
            </a:endParaRPr>
          </a:p>
        </p:txBody>
      </p:sp>
      <p:sp>
        <p:nvSpPr>
          <p:cNvPr id="4" name="标题 1"/>
          <p:cNvSpPr txBox="1"/>
          <p:nvPr/>
        </p:nvSpPr>
        <p:spPr>
          <a:xfrm>
            <a:off x="1439734" y="1415167"/>
            <a:ext cx="342982" cy="342982"/>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pic>
        <p:nvPicPr>
          <p:cNvPr id="5" name="图片 4"/>
          <p:cNvPicPr>
            <a:picLocks noChangeAspect="1"/>
          </p:cNvPicPr>
          <p:nvPr/>
        </p:nvPicPr>
        <p:blipFill>
          <a:blip r:embed="rId1"/>
          <a:srcRect/>
          <a:stretch>
            <a:fillRect/>
          </a:stretch>
        </p:blipFill>
        <p:spPr>
          <a:xfrm>
            <a:off x="1611225" y="1586658"/>
            <a:ext cx="1893723" cy="1893723"/>
          </a:xfrm>
          <a:prstGeom prst="rect">
            <a:avLst/>
          </a:prstGeom>
        </p:spPr>
      </p:pic>
      <p:sp>
        <p:nvSpPr>
          <p:cNvPr id="6" name="标题 1"/>
          <p:cNvSpPr txBox="1"/>
          <p:nvPr/>
        </p:nvSpPr>
        <p:spPr>
          <a:xfrm>
            <a:off x="1291891" y="3685813"/>
            <a:ext cx="638668" cy="638668"/>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3834673" y="4376466"/>
            <a:ext cx="7063127" cy="1151085"/>
          </a:xfrm>
          <a:prstGeom prst="rect">
            <a:avLst/>
          </a:prstGeom>
          <a:noFill/>
          <a:ln>
            <a:noFill/>
          </a:ln>
        </p:spPr>
        <p:txBody>
          <a:bodyPr vert="horz" wrap="square" lIns="0" tIns="0" rIns="0" bIns="0" rtlCol="0" anchor="ctr"/>
          <a:lstStyle/>
          <a:p>
            <a:r>
              <a:rPr kumimoji="1" lang="en-US" altLang="zh-CN" sz="1600" dirty="0" err="1">
                <a:ln w="12700">
                  <a:noFill/>
                </a:ln>
                <a:solidFill>
                  <a:schemeClr val="tx1">
                    <a:lumMod val="85000"/>
                    <a:lumOff val="15000"/>
                  </a:schemeClr>
                </a:solidFill>
                <a:latin typeface="华文中宋" panose="02010600040101010101" pitchFamily="2" charset="-122"/>
                <a:ea typeface="华文中宋" panose="02010600040101010101" pitchFamily="2" charset="-122"/>
                <a:cs typeface="Source Han Sans" panose="020B0500000000000000" charset="-122"/>
              </a:rPr>
              <a:t>当代大学生的人格特点</a:t>
            </a:r>
            <a:r>
              <a:rPr kumimoji="1" lang="zh-CN" altLang="en-US" sz="1600" dirty="0">
                <a:ln w="12700">
                  <a:noFill/>
                </a:ln>
                <a:solidFill>
                  <a:schemeClr val="tx1">
                    <a:lumMod val="85000"/>
                    <a:lumOff val="15000"/>
                  </a:schemeClr>
                </a:solidFill>
                <a:latin typeface="华文中宋" panose="02010600040101010101" pitchFamily="2" charset="-122"/>
                <a:ea typeface="华文中宋" panose="02010600040101010101" pitchFamily="2" charset="-122"/>
                <a:cs typeface="Source Han Sans" panose="020B0500000000000000" charset="-122"/>
              </a:rPr>
              <a:t>也</a:t>
            </a:r>
            <a:r>
              <a:rPr kumimoji="1" lang="en-US" altLang="zh-CN" sz="1600" dirty="0" err="1">
                <a:ln w="12700">
                  <a:noFill/>
                </a:ln>
                <a:solidFill>
                  <a:schemeClr val="tx1">
                    <a:lumMod val="85000"/>
                    <a:lumOff val="15000"/>
                  </a:schemeClr>
                </a:solidFill>
                <a:latin typeface="华文中宋" panose="02010600040101010101" pitchFamily="2" charset="-122"/>
                <a:ea typeface="华文中宋" panose="02010600040101010101" pitchFamily="2" charset="-122"/>
                <a:cs typeface="Source Han Sans" panose="020B0500000000000000" charset="-122"/>
              </a:rPr>
              <a:t>呈现</a:t>
            </a:r>
            <a:r>
              <a:rPr kumimoji="1" lang="zh-CN" altLang="en-US" sz="1600" dirty="0">
                <a:ln w="12700">
                  <a:noFill/>
                </a:ln>
                <a:solidFill>
                  <a:schemeClr val="tx1">
                    <a:lumMod val="85000"/>
                    <a:lumOff val="15000"/>
                  </a:schemeClr>
                </a:solidFill>
                <a:latin typeface="华文中宋" panose="02010600040101010101" pitchFamily="2" charset="-122"/>
                <a:ea typeface="华文中宋" panose="02010600040101010101" pitchFamily="2" charset="-122"/>
                <a:cs typeface="Source Han Sans" panose="020B0500000000000000" charset="-122"/>
              </a:rPr>
              <a:t>个体化</a:t>
            </a:r>
            <a:r>
              <a:rPr kumimoji="1" lang="en-US" altLang="zh-CN" sz="1600" dirty="0" err="1">
                <a:ln w="12700">
                  <a:noFill/>
                </a:ln>
                <a:solidFill>
                  <a:schemeClr val="tx1">
                    <a:lumMod val="85000"/>
                    <a:lumOff val="15000"/>
                  </a:schemeClr>
                </a:solidFill>
                <a:latin typeface="华文中宋" panose="02010600040101010101" pitchFamily="2" charset="-122"/>
                <a:ea typeface="华文中宋" panose="02010600040101010101" pitchFamily="2" charset="-122"/>
                <a:cs typeface="Source Han Sans" panose="020B0500000000000000" charset="-122"/>
              </a:rPr>
              <a:t>趋势</a:t>
            </a:r>
            <a:r>
              <a:rPr kumimoji="1" lang="en-US" altLang="zh-CN" sz="1600" dirty="0">
                <a:ln w="12700">
                  <a:noFill/>
                </a:ln>
                <a:solidFill>
                  <a:schemeClr val="tx1">
                    <a:lumMod val="85000"/>
                    <a:lumOff val="15000"/>
                  </a:schemeClr>
                </a:solidFill>
                <a:latin typeface="华文中宋" panose="02010600040101010101" pitchFamily="2" charset="-122"/>
                <a:ea typeface="华文中宋" panose="02010600040101010101" pitchFamily="2" charset="-122"/>
                <a:cs typeface="Source Han Sans" panose="020B0500000000000000" charset="-122"/>
              </a:rPr>
              <a:t>。</a:t>
            </a:r>
            <a:r>
              <a:rPr kumimoji="1" lang="zh-CN" altLang="en-US" sz="1600" dirty="0">
                <a:ln w="12700">
                  <a:noFill/>
                </a:ln>
                <a:solidFill>
                  <a:schemeClr val="tx1">
                    <a:lumMod val="85000"/>
                    <a:lumOff val="15000"/>
                  </a:schemeClr>
                </a:solidFill>
                <a:latin typeface="华文中宋" panose="02010600040101010101" pitchFamily="2" charset="-122"/>
                <a:ea typeface="华文中宋" panose="02010600040101010101" pitchFamily="2" charset="-122"/>
                <a:cs typeface="Source Han Sans" panose="020B0500000000000000" charset="-122"/>
              </a:rPr>
              <a:t>首先，当代大学生具有强烈的自我意识。他们不仅关注自身的发展，而且善于自我评价和自我反省；其次，他们具备较高的独立性和自主性，当代大学生不再满足于传统的教育模式，而是追求个性化的发展，他们愿意独立思考，敢于质疑权威，勇于追求自己的梦想和目标，同时也注意培养自己的独立生活能力，能都处理日常生活中的各种问题。</a:t>
            </a:r>
            <a:endParaRPr kumimoji="1" lang="en-US" altLang="zh-CN" sz="1600" dirty="0">
              <a:ln w="12700">
                <a:noFill/>
              </a:ln>
              <a:solidFill>
                <a:schemeClr val="tx1">
                  <a:lumMod val="85000"/>
                  <a:lumOff val="15000"/>
                </a:schemeClr>
              </a:solidFill>
              <a:latin typeface="华文中宋" panose="02010600040101010101" pitchFamily="2" charset="-122"/>
              <a:ea typeface="华文中宋" panose="02010600040101010101" pitchFamily="2" charset="-122"/>
              <a:cs typeface="Source Han Sans" panose="020B0500000000000000" charset="-122"/>
            </a:endParaRPr>
          </a:p>
          <a:p>
            <a:pPr algn="l"/>
            <a:endParaRPr kumimoji="1" lang="zh-CN" altLang="en-US" dirty="0"/>
          </a:p>
        </p:txBody>
      </p:sp>
      <p:sp>
        <p:nvSpPr>
          <p:cNvPr id="8" name="标题 1"/>
          <p:cNvSpPr txBox="1"/>
          <p:nvPr/>
        </p:nvSpPr>
        <p:spPr>
          <a:xfrm>
            <a:off x="1439734" y="3846506"/>
            <a:ext cx="342982" cy="317282"/>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pic>
        <p:nvPicPr>
          <p:cNvPr id="9" name="图片 8"/>
          <p:cNvPicPr>
            <a:picLocks noChangeAspect="1"/>
          </p:cNvPicPr>
          <p:nvPr/>
        </p:nvPicPr>
        <p:blipFill>
          <a:blip r:embed="rId2"/>
          <a:srcRect/>
          <a:stretch>
            <a:fillRect/>
          </a:stretch>
        </p:blipFill>
        <p:spPr>
          <a:xfrm>
            <a:off x="1611225" y="4005147"/>
            <a:ext cx="1893723" cy="1893723"/>
          </a:xfrm>
          <a:prstGeom prst="rect">
            <a:avLst/>
          </a:prstGeom>
        </p:spPr>
      </p:pic>
      <p:sp>
        <p:nvSpPr>
          <p:cNvPr id="10" name="标题 1"/>
          <p:cNvSpPr txBox="1"/>
          <p:nvPr/>
        </p:nvSpPr>
        <p:spPr>
          <a:xfrm>
            <a:off x="810592" y="263750"/>
            <a:ext cx="10878487" cy="432000"/>
          </a:xfrm>
          <a:prstGeom prst="rect">
            <a:avLst/>
          </a:prstGeom>
          <a:noFill/>
          <a:ln>
            <a:noFill/>
          </a:ln>
        </p:spPr>
        <p:txBody>
          <a:bodyPr vert="horz" wrap="square" lIns="0" tIns="0" rIns="0" bIns="0" rtlCol="0" anchor="ctr"/>
          <a:lstStyle/>
          <a:p>
            <a:pPr algn="l"/>
            <a:r>
              <a:rPr kumimoji="1" lang="en-US" altLang="zh-CN" sz="3200">
                <a:ln w="12700">
                  <a:noFill/>
                </a:ln>
                <a:solidFill>
                  <a:schemeClr val="tx1"/>
                </a:solidFill>
                <a:latin typeface="Source Han Sans CN Bold" panose="020B0800000000000000" charset="-122"/>
                <a:ea typeface="Source Han Sans CN Bold" panose="020B0800000000000000" charset="-122"/>
                <a:cs typeface="Source Han Sans CN Bold" panose="020B0800000000000000" charset="-122"/>
              </a:rPr>
              <a:t>多元化和个体化</a:t>
            </a:r>
            <a:endParaRPr kumimoji="1" lang="zh-CN" altLang="en-US"/>
          </a:p>
        </p:txBody>
      </p:sp>
      <p:sp>
        <p:nvSpPr>
          <p:cNvPr id="11" name="标题 1"/>
          <p:cNvSpPr txBox="1"/>
          <p:nvPr/>
        </p:nvSpPr>
        <p:spPr>
          <a:xfrm>
            <a:off x="327659" y="324821"/>
            <a:ext cx="159713" cy="159713"/>
          </a:xfrm>
          <a:prstGeom prst="rect">
            <a:avLst/>
          </a:prstGeom>
          <a:noFill/>
          <a:ln w="12700" cap="sq">
            <a:solidFill>
              <a:schemeClr val="bg1">
                <a:lumMod val="65000"/>
              </a:schemeClr>
            </a:solid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382730" y="379892"/>
            <a:ext cx="255445" cy="255445"/>
          </a:xfrm>
          <a:prstGeom prst="rect">
            <a:avLst/>
          </a:prstGeom>
          <a:solidFill>
            <a:schemeClr val="tx1">
              <a:lumMod val="75000"/>
              <a:lumOff val="25000"/>
            </a:schemeClr>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16200000">
            <a:off x="8801497" y="1080136"/>
            <a:ext cx="1946116" cy="4834890"/>
          </a:xfrm>
          <a:prstGeom prst="round2SameRect">
            <a:avLst>
              <a:gd name="adj1" fmla="val 50000"/>
              <a:gd name="adj2" fmla="val 0"/>
            </a:avLst>
          </a:prstGeom>
          <a:solidFill>
            <a:schemeClr val="bg1">
              <a:lumMod val="95000"/>
            </a:schemeClr>
          </a:soli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660400" y="2011318"/>
            <a:ext cx="5641340" cy="1385297"/>
          </a:xfrm>
          <a:prstGeom prst="rect">
            <a:avLst/>
          </a:prstGeom>
          <a:noFill/>
          <a:ln>
            <a:noFill/>
          </a:ln>
        </p:spPr>
        <p:txBody>
          <a:bodyPr vert="horz" wrap="square" lIns="0" tIns="0" rIns="0" bIns="0" rtlCol="0" anchor="t"/>
          <a:lstStyle/>
          <a:p>
            <a:pPr algn="l"/>
            <a:r>
              <a:rPr kumimoji="1" lang="zh-CN" altLang="en-US" sz="1400" dirty="0">
                <a:ln w="12700">
                  <a:noFill/>
                </a:ln>
                <a:solidFill>
                  <a:schemeClr val="tx1"/>
                </a:solidFill>
                <a:latin typeface="Source Han Sans" panose="020B0500000000000000" charset="-122"/>
                <a:ea typeface="Source Han Sans" panose="020B0500000000000000" charset="-122"/>
                <a:cs typeface="Source Han Sans" panose="020B0500000000000000" charset="-122"/>
              </a:rPr>
              <a:t>         </a:t>
            </a:r>
            <a:r>
              <a:rPr kumimoji="1" lang="zh-CN" altLang="en-US" sz="1400" dirty="0">
                <a:ln w="12700">
                  <a:noFill/>
                </a:ln>
                <a:solidFill>
                  <a:schemeClr val="tx1"/>
                </a:solidFill>
                <a:latin typeface="华文中宋" panose="02010600040101010101" pitchFamily="2" charset="-122"/>
                <a:ea typeface="华文中宋" panose="02010600040101010101" pitchFamily="2" charset="-122"/>
                <a:cs typeface="Source Han Sans" panose="020B0500000000000000" charset="-122"/>
              </a:rPr>
              <a:t>当代大学生面临压力和焦虑的原因是多方面的，这些原因可能来自于学习、生活、情感、就业等多个方面。首先，学业是大学生普遍面临的问题；其次，生活环境的改变也可能导致大学生感到焦虑和压力；另外，就业压力和情感问题也是大学生面临的重要问题；最后，不良的竞争环境、过高的期望、家庭经济压力以及自我期望与现实的落差等因素也可能导致大学生感到压力和焦虑。</a:t>
            </a:r>
            <a:endParaRPr kumimoji="1" lang="en-US" altLang="zh-CN" sz="1400" dirty="0">
              <a:ln w="12700">
                <a:noFill/>
              </a:ln>
              <a:solidFill>
                <a:schemeClr val="tx1"/>
              </a:solidFill>
              <a:latin typeface="华文中宋" panose="02010600040101010101" pitchFamily="2" charset="-122"/>
              <a:ea typeface="华文中宋" panose="02010600040101010101" pitchFamily="2" charset="-122"/>
              <a:cs typeface="Source Han Sans" panose="020B0500000000000000" charset="-122"/>
            </a:endParaRPr>
          </a:p>
          <a:p>
            <a:pPr algn="l"/>
            <a:endParaRPr kumimoji="1" lang="en-US" altLang="zh-CN" sz="1600" dirty="0">
              <a:ln w="12700">
                <a:noFill/>
              </a:ln>
              <a:latin typeface="华文中宋" panose="02010600040101010101" pitchFamily="2" charset="-122"/>
              <a:ea typeface="华文中宋" panose="02010600040101010101" pitchFamily="2" charset="-122"/>
            </a:endParaRPr>
          </a:p>
          <a:p>
            <a:pPr algn="l"/>
            <a:endParaRPr kumimoji="1" lang="zh-CN" altLang="en-US" dirty="0">
              <a:latin typeface="华文中宋" panose="02010600040101010101" pitchFamily="2" charset="-122"/>
              <a:ea typeface="华文中宋" panose="02010600040101010101" pitchFamily="2" charset="-122"/>
            </a:endParaRPr>
          </a:p>
        </p:txBody>
      </p:sp>
      <p:sp>
        <p:nvSpPr>
          <p:cNvPr id="4" name="标题 1"/>
          <p:cNvSpPr txBox="1"/>
          <p:nvPr/>
        </p:nvSpPr>
        <p:spPr>
          <a:xfrm>
            <a:off x="660400" y="1873885"/>
            <a:ext cx="609600" cy="99060"/>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pic>
        <p:nvPicPr>
          <p:cNvPr id="5" name="图片 4"/>
          <p:cNvPicPr>
            <a:picLocks noChangeAspect="1"/>
          </p:cNvPicPr>
          <p:nvPr/>
        </p:nvPicPr>
        <p:blipFill>
          <a:blip r:embed="rId1"/>
          <a:srcRect/>
          <a:stretch>
            <a:fillRect/>
          </a:stretch>
        </p:blipFill>
        <p:spPr>
          <a:xfrm>
            <a:off x="7170342" y="1653462"/>
            <a:ext cx="3688235" cy="3688235"/>
          </a:xfrm>
          <a:prstGeom prst="rect">
            <a:avLst/>
          </a:prstGeom>
        </p:spPr>
      </p:pic>
      <p:sp>
        <p:nvSpPr>
          <p:cNvPr id="6" name="标题 1"/>
          <p:cNvSpPr txBox="1"/>
          <p:nvPr/>
        </p:nvSpPr>
        <p:spPr>
          <a:xfrm>
            <a:off x="6591300" y="3055620"/>
            <a:ext cx="883920" cy="883920"/>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rot="2700000">
            <a:off x="6946699" y="3365300"/>
            <a:ext cx="264562" cy="264562"/>
          </a:xfrm>
          <a:custGeom>
            <a:avLst/>
            <a:gdLst>
              <a:gd name="connsiteX0" fmla="*/ 47625 w 384809"/>
              <a:gd name="connsiteY0" fmla="*/ 0 h 384810"/>
              <a:gd name="connsiteX1" fmla="*/ 95250 w 384809"/>
              <a:gd name="connsiteY1" fmla="*/ 47625 h 384810"/>
              <a:gd name="connsiteX2" fmla="*/ 95250 w 384809"/>
              <a:gd name="connsiteY2" fmla="*/ 289560 h 384810"/>
              <a:gd name="connsiteX3" fmla="*/ 337184 w 384809"/>
              <a:gd name="connsiteY3" fmla="*/ 289560 h 384810"/>
              <a:gd name="connsiteX4" fmla="*/ 384809 w 384809"/>
              <a:gd name="connsiteY4" fmla="*/ 337185 h 384810"/>
              <a:gd name="connsiteX5" fmla="*/ 337184 w 384809"/>
              <a:gd name="connsiteY5" fmla="*/ 384810 h 384810"/>
              <a:gd name="connsiteX6" fmla="*/ 55244 w 384809"/>
              <a:gd name="connsiteY6" fmla="*/ 384810 h 384810"/>
              <a:gd name="connsiteX7" fmla="*/ 21568 w 384809"/>
              <a:gd name="connsiteY7" fmla="*/ 370861 h 384810"/>
              <a:gd name="connsiteX8" fmla="*/ 18499 w 384809"/>
              <a:gd name="connsiteY8" fmla="*/ 366309 h 384810"/>
              <a:gd name="connsiteX9" fmla="*/ 13949 w 384809"/>
              <a:gd name="connsiteY9" fmla="*/ 363241 h 384810"/>
              <a:gd name="connsiteX10" fmla="*/ 0 w 384809"/>
              <a:gd name="connsiteY10" fmla="*/ 329565 h 384810"/>
              <a:gd name="connsiteX11" fmla="*/ 0 w 384809"/>
              <a:gd name="connsiteY11" fmla="*/ 47625 h 384810"/>
              <a:gd name="connsiteX12" fmla="*/ 47625 w 384809"/>
              <a:gd name="connsiteY12" fmla="*/ 0 h 384810"/>
            </a:gdLst>
            <a:ahLst/>
            <a:cxnLst/>
            <a:rect l="l" t="t" r="r" b="b"/>
            <a:pathLst>
              <a:path w="384809" h="384810">
                <a:moveTo>
                  <a:pt x="47625" y="0"/>
                </a:moveTo>
                <a:cubicBezTo>
                  <a:pt x="73928" y="0"/>
                  <a:pt x="95250" y="21322"/>
                  <a:pt x="95250" y="47625"/>
                </a:cubicBezTo>
                <a:lnTo>
                  <a:pt x="95250" y="289560"/>
                </a:lnTo>
                <a:lnTo>
                  <a:pt x="337184" y="289560"/>
                </a:lnTo>
                <a:cubicBezTo>
                  <a:pt x="363487" y="289560"/>
                  <a:pt x="384809" y="310882"/>
                  <a:pt x="384809" y="337185"/>
                </a:cubicBezTo>
                <a:cubicBezTo>
                  <a:pt x="384809" y="363488"/>
                  <a:pt x="363487" y="384810"/>
                  <a:pt x="337184" y="384810"/>
                </a:cubicBezTo>
                <a:lnTo>
                  <a:pt x="55244" y="384810"/>
                </a:lnTo>
                <a:cubicBezTo>
                  <a:pt x="42093" y="384810"/>
                  <a:pt x="30186" y="379480"/>
                  <a:pt x="21568" y="370861"/>
                </a:cubicBezTo>
                <a:lnTo>
                  <a:pt x="18499" y="366309"/>
                </a:lnTo>
                <a:lnTo>
                  <a:pt x="13949" y="363241"/>
                </a:lnTo>
                <a:cubicBezTo>
                  <a:pt x="5330" y="354623"/>
                  <a:pt x="0" y="342717"/>
                  <a:pt x="0" y="329565"/>
                </a:cubicBezTo>
                <a:lnTo>
                  <a:pt x="0" y="47625"/>
                </a:lnTo>
                <a:cubicBezTo>
                  <a:pt x="0" y="21322"/>
                  <a:pt x="21322" y="0"/>
                  <a:pt x="47625" y="0"/>
                </a:cubicBezTo>
                <a:close/>
              </a:path>
            </a:pathLst>
          </a:cu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660400" y="4005218"/>
            <a:ext cx="5641340" cy="1385297"/>
          </a:xfrm>
          <a:prstGeom prst="rect">
            <a:avLst/>
          </a:prstGeom>
          <a:noFill/>
          <a:ln>
            <a:noFill/>
          </a:ln>
        </p:spPr>
        <p:txBody>
          <a:bodyPr vert="horz" wrap="square" lIns="0" tIns="0" rIns="0" bIns="0" rtlCol="0" anchor="t"/>
          <a:lstStyle/>
          <a:p>
            <a:pPr algn="l"/>
            <a:r>
              <a:rPr kumimoji="1" lang="zh-CN" altLang="en-US" sz="1200" dirty="0">
                <a:ln w="12700">
                  <a:noFill/>
                </a:ln>
                <a:solidFill>
                  <a:schemeClr val="tx1"/>
                </a:solidFill>
                <a:latin typeface="Source Han Sans" panose="020B0500000000000000" charset="-122"/>
                <a:ea typeface="Source Han Sans" panose="020B0500000000000000" charset="-122"/>
                <a:cs typeface="Source Han Sans" panose="020B0500000000000000" charset="-122"/>
              </a:rPr>
              <a:t>         </a:t>
            </a:r>
            <a:r>
              <a:rPr kumimoji="1" lang="zh-CN" altLang="en-US" sz="1400" dirty="0">
                <a:ln w="12700">
                  <a:noFill/>
                </a:ln>
                <a:solidFill>
                  <a:schemeClr val="tx1"/>
                </a:solidFill>
                <a:latin typeface="Source Han Sans" panose="020B0500000000000000" charset="-122"/>
                <a:ea typeface="Source Han Sans" panose="020B0500000000000000" charset="-122"/>
                <a:cs typeface="Source Han Sans" panose="020B0500000000000000" charset="-122"/>
              </a:rPr>
              <a:t>因此，大学生需要学会有效地应对这些压力和焦虑。这包括学会管理自己的情绪、制定合理的学习和生活计划、积极参与社交活动、寻求专业的心理咨询等。同时，学校和社会也应该为大学生提供更多的支持和帮助，如加强心理健康教育、提供更多的实践机会和就业指导等，以帮助他们更好地应对压力和焦虑。</a:t>
            </a:r>
            <a:endParaRPr kumimoji="1" lang="zh-CN" altLang="en-US" sz="1600" dirty="0"/>
          </a:p>
        </p:txBody>
      </p:sp>
      <p:sp>
        <p:nvSpPr>
          <p:cNvPr id="9" name="标题 1"/>
          <p:cNvSpPr txBox="1"/>
          <p:nvPr/>
        </p:nvSpPr>
        <p:spPr>
          <a:xfrm>
            <a:off x="660400" y="3844925"/>
            <a:ext cx="609600" cy="99060"/>
          </a:xfrm>
          <a:prstGeom prst="roundRect">
            <a:avLst>
              <a:gd name="adj" fmla="val 50000"/>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810592" y="263750"/>
            <a:ext cx="10878487" cy="432000"/>
          </a:xfrm>
          <a:prstGeom prst="rect">
            <a:avLst/>
          </a:prstGeom>
          <a:noFill/>
          <a:ln>
            <a:noFill/>
          </a:ln>
        </p:spPr>
        <p:txBody>
          <a:bodyPr vert="horz" wrap="square" lIns="0" tIns="0" rIns="0" bIns="0" rtlCol="0" anchor="ctr"/>
          <a:lstStyle/>
          <a:p>
            <a:pPr algn="l"/>
            <a:r>
              <a:rPr kumimoji="1" lang="en-US" altLang="zh-CN" sz="3200">
                <a:ln w="12700">
                  <a:noFill/>
                </a:ln>
                <a:solidFill>
                  <a:schemeClr val="tx1"/>
                </a:solidFill>
                <a:latin typeface="Source Han Sans CN Bold" panose="020B0800000000000000" charset="-122"/>
                <a:ea typeface="Source Han Sans CN Bold" panose="020B0800000000000000" charset="-122"/>
                <a:cs typeface="Source Han Sans CN Bold" panose="020B0800000000000000" charset="-122"/>
              </a:rPr>
              <a:t>压力和焦虑</a:t>
            </a:r>
            <a:endParaRPr kumimoji="1" lang="zh-CN" altLang="en-US"/>
          </a:p>
        </p:txBody>
      </p:sp>
      <p:sp>
        <p:nvSpPr>
          <p:cNvPr id="11" name="标题 1"/>
          <p:cNvSpPr txBox="1"/>
          <p:nvPr/>
        </p:nvSpPr>
        <p:spPr>
          <a:xfrm>
            <a:off x="327659" y="324821"/>
            <a:ext cx="159713" cy="159713"/>
          </a:xfrm>
          <a:prstGeom prst="rect">
            <a:avLst/>
          </a:prstGeom>
          <a:noFill/>
          <a:ln w="12700" cap="sq">
            <a:solidFill>
              <a:schemeClr val="bg1">
                <a:lumMod val="65000"/>
              </a:schemeClr>
            </a:solid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382730" y="379892"/>
            <a:ext cx="255445" cy="255445"/>
          </a:xfrm>
          <a:prstGeom prst="rect">
            <a:avLst/>
          </a:prstGeom>
          <a:solidFill>
            <a:schemeClr val="tx1">
              <a:lumMod val="75000"/>
              <a:lumOff val="25000"/>
            </a:schemeClr>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5400000">
            <a:off x="-360190" y="1357707"/>
            <a:ext cx="1025180" cy="2281970"/>
          </a:xfrm>
          <a:prstGeom prst="rect">
            <a:avLst/>
          </a:prstGeom>
          <a:solidFill>
            <a:schemeClr val="accent1"/>
          </a:solidFill>
          <a:ln w="12700" cap="sq">
            <a:noFill/>
            <a:miter/>
          </a:ln>
          <a:effectLst>
            <a:outerShdw blurRad="762000" dist="254000" dir="5400000" algn="t" rotWithShape="0">
              <a:srgbClr val="000000">
                <a:alpha val="20000"/>
              </a:srgbClr>
            </a:outerShdw>
          </a:effectLst>
        </p:spPr>
        <p:txBody>
          <a:bodyPr vert="horz" wrap="square" lIns="91440" tIns="45720" rIns="360000" bIns="45720" rtlCol="0" anchor="ctr"/>
          <a:lstStyle/>
          <a:p>
            <a:pPr algn="r"/>
            <a:endParaRPr kumimoji="1" lang="zh-CN" altLang="en-US"/>
          </a:p>
        </p:txBody>
      </p:sp>
      <p:sp>
        <p:nvSpPr>
          <p:cNvPr id="3" name="标题 1"/>
          <p:cNvSpPr txBox="1"/>
          <p:nvPr/>
        </p:nvSpPr>
        <p:spPr>
          <a:xfrm>
            <a:off x="2181224" y="2128275"/>
            <a:ext cx="740834" cy="740834"/>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ahLst/>
            <a:cxn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tx1"/>
          </a:solidFill>
          <a:ln cap="sq">
            <a:noFill/>
          </a:ln>
        </p:spPr>
        <p:txBody>
          <a:bodyPr vert="horz" wrap="square" lIns="91440" tIns="45720" rIns="91440" bIns="45720" rtlCol="0" anchor="t"/>
          <a:lstStyle/>
          <a:p>
            <a:pPr algn="l"/>
            <a:endParaRPr kumimoji="1" lang="zh-CN" altLang="en-US"/>
          </a:p>
        </p:txBody>
      </p:sp>
      <p:sp>
        <p:nvSpPr>
          <p:cNvPr id="4" name="标题 1"/>
          <p:cNvSpPr txBox="1"/>
          <p:nvPr/>
        </p:nvSpPr>
        <p:spPr>
          <a:xfrm>
            <a:off x="6539123" y="2171482"/>
            <a:ext cx="721829" cy="654421"/>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tx1"/>
          </a:solidFill>
          <a:ln cap="sq">
            <a:noFill/>
          </a:ln>
        </p:spPr>
        <p:txBody>
          <a:bodyPr vert="horz" wrap="square" lIns="91440" tIns="45720" rIns="91440" bIns="45720" rtlCol="0" anchor="t"/>
          <a:lstStyle/>
          <a:p>
            <a:pPr algn="l"/>
            <a:endParaRPr kumimoji="1" lang="zh-CN" altLang="en-US"/>
          </a:p>
        </p:txBody>
      </p:sp>
      <p:sp>
        <p:nvSpPr>
          <p:cNvPr id="5" name="标题 1"/>
          <p:cNvSpPr txBox="1"/>
          <p:nvPr/>
        </p:nvSpPr>
        <p:spPr>
          <a:xfrm>
            <a:off x="2197272" y="3188327"/>
            <a:ext cx="3898728" cy="2310472"/>
          </a:xfrm>
          <a:prstGeom prst="rect">
            <a:avLst/>
          </a:prstGeom>
          <a:noFill/>
          <a:ln>
            <a:noFill/>
          </a:ln>
        </p:spPr>
        <p:txBody>
          <a:bodyPr vert="horz" wrap="square" lIns="0" tIns="0" rIns="0" bIns="0" rtlCol="0" anchor="t"/>
          <a:lstStyle/>
          <a:p>
            <a:pPr algn="l"/>
            <a:r>
              <a:rPr kumimoji="1" lang="en-US" altLang="zh-CN" sz="1400" dirty="0">
                <a:ln w="12700">
                  <a:noFill/>
                </a:ln>
                <a:solidFill>
                  <a:schemeClr val="tx1">
                    <a:lumMod val="85000"/>
                    <a:lumOff val="15000"/>
                  </a:schemeClr>
                </a:solidFill>
                <a:latin typeface="Source Han Sans" panose="020B0500000000000000" charset="-122"/>
                <a:ea typeface="Source Han Sans" panose="020B0500000000000000" charset="-122"/>
                <a:cs typeface="Source Han Sans" panose="020B0500000000000000" charset="-122"/>
              </a:rPr>
              <a:t>         </a:t>
            </a:r>
            <a:r>
              <a:rPr kumimoji="1" lang="en-US" altLang="zh-CN" sz="1600" dirty="0" err="1">
                <a:ln w="12700">
                  <a:noFill/>
                </a:ln>
                <a:solidFill>
                  <a:schemeClr val="tx1">
                    <a:lumMod val="85000"/>
                    <a:lumOff val="15000"/>
                  </a:schemeClr>
                </a:solidFill>
                <a:latin typeface="华文中宋" panose="02010600040101010101" pitchFamily="2" charset="-122"/>
                <a:ea typeface="华文中宋" panose="02010600040101010101" pitchFamily="2" charset="-122"/>
                <a:cs typeface="Source Han Sans" panose="020B0500000000000000" charset="-122"/>
              </a:rPr>
              <a:t>当代大学生更加依赖网络</a:t>
            </a:r>
            <a:r>
              <a:rPr kumimoji="1" lang="en-US" altLang="zh-CN" sz="1600" dirty="0">
                <a:ln w="12700">
                  <a:noFill/>
                </a:ln>
                <a:solidFill>
                  <a:schemeClr val="tx1">
                    <a:lumMod val="85000"/>
                    <a:lumOff val="15000"/>
                  </a:schemeClr>
                </a:solidFill>
                <a:latin typeface="华文中宋" panose="02010600040101010101" pitchFamily="2" charset="-122"/>
                <a:ea typeface="华文中宋" panose="02010600040101010101" pitchFamily="2" charset="-122"/>
                <a:cs typeface="Source Han Sans" panose="020B0500000000000000" charset="-122"/>
              </a:rPr>
              <a:t>，</a:t>
            </a:r>
            <a:r>
              <a:rPr kumimoji="1" lang="zh-CN" altLang="en-US" sz="1600" dirty="0">
                <a:ln w="12700">
                  <a:noFill/>
                </a:ln>
                <a:solidFill>
                  <a:schemeClr val="tx1">
                    <a:lumMod val="85000"/>
                    <a:lumOff val="15000"/>
                  </a:schemeClr>
                </a:solidFill>
                <a:latin typeface="华文中宋" panose="02010600040101010101" pitchFamily="2" charset="-122"/>
                <a:ea typeface="华文中宋" panose="02010600040101010101" pitchFamily="2" charset="-122"/>
                <a:cs typeface="Source Han Sans" panose="020B0500000000000000" charset="-122"/>
              </a:rPr>
              <a:t>他们渴望通过网络来满足自己的社交，娱乐，学习等方面的需求；网络这种虚拟的社交环境满足了大学生强烈的社交需求，但也可能导致他们在现实生活中社交能力的下降，也容易影响他们的学业和身心健康。</a:t>
            </a:r>
            <a:endParaRPr kumimoji="1" lang="zh-CN" altLang="en-US" dirty="0">
              <a:latin typeface="华文中宋" panose="02010600040101010101" pitchFamily="2" charset="-122"/>
              <a:ea typeface="华文中宋" panose="02010600040101010101" pitchFamily="2" charset="-122"/>
            </a:endParaRPr>
          </a:p>
        </p:txBody>
      </p:sp>
      <p:sp>
        <p:nvSpPr>
          <p:cNvPr id="6" name="标题 1"/>
          <p:cNvSpPr txBox="1"/>
          <p:nvPr/>
        </p:nvSpPr>
        <p:spPr>
          <a:xfrm>
            <a:off x="6555764" y="3188327"/>
            <a:ext cx="3944596" cy="2115966"/>
          </a:xfrm>
          <a:prstGeom prst="rect">
            <a:avLst/>
          </a:prstGeom>
          <a:noFill/>
          <a:ln>
            <a:noFill/>
          </a:ln>
        </p:spPr>
        <p:txBody>
          <a:bodyPr vert="horz" wrap="square" lIns="0" tIns="0" rIns="0" bIns="0" rtlCol="0" anchor="t"/>
          <a:lstStyle/>
          <a:p>
            <a:pPr algn="l"/>
            <a:r>
              <a:rPr kumimoji="1" lang="zh-CN" altLang="en-US" sz="1400" dirty="0">
                <a:ln w="12700">
                  <a:noFill/>
                </a:ln>
                <a:solidFill>
                  <a:schemeClr val="tx1">
                    <a:lumMod val="85000"/>
                    <a:lumOff val="15000"/>
                  </a:schemeClr>
                </a:solidFill>
                <a:latin typeface="Source Han Sans" panose="020B0500000000000000" charset="-122"/>
                <a:ea typeface="Source Han Sans" panose="020B0500000000000000" charset="-122"/>
                <a:cs typeface="Source Han Sans" panose="020B0500000000000000" charset="-122"/>
              </a:rPr>
              <a:t>          </a:t>
            </a:r>
            <a:r>
              <a:rPr kumimoji="1" lang="zh-CN" altLang="en-US" sz="1600" dirty="0">
                <a:ln w="12700">
                  <a:noFill/>
                </a:ln>
                <a:solidFill>
                  <a:schemeClr val="tx1">
                    <a:lumMod val="85000"/>
                    <a:lumOff val="15000"/>
                  </a:schemeClr>
                </a:solidFill>
                <a:latin typeface="华文中宋" panose="02010600040101010101" pitchFamily="2" charset="-122"/>
                <a:ea typeface="华文中宋" panose="02010600040101010101" pitchFamily="2" charset="-122"/>
                <a:cs typeface="Source Han Sans" panose="020B0500000000000000" charset="-122"/>
              </a:rPr>
              <a:t>当代大学生自我展示的人格特点体现在下面三方面：</a:t>
            </a:r>
            <a:endParaRPr kumimoji="1" lang="en-US" altLang="zh-CN" sz="1600" dirty="0">
              <a:ln w="12700">
                <a:noFill/>
              </a:ln>
              <a:solidFill>
                <a:schemeClr val="tx1">
                  <a:lumMod val="85000"/>
                  <a:lumOff val="15000"/>
                </a:schemeClr>
              </a:solidFill>
              <a:latin typeface="华文中宋" panose="02010600040101010101" pitchFamily="2" charset="-122"/>
              <a:ea typeface="华文中宋" panose="02010600040101010101" pitchFamily="2" charset="-122"/>
              <a:cs typeface="Source Han Sans" panose="020B0500000000000000" charset="-122"/>
            </a:endParaRPr>
          </a:p>
          <a:p>
            <a:pPr algn="l"/>
            <a:r>
              <a:rPr kumimoji="1" lang="zh-CN" altLang="en-US" sz="1600" dirty="0">
                <a:ln w="12700">
                  <a:noFill/>
                </a:ln>
                <a:solidFill>
                  <a:schemeClr val="tx1">
                    <a:lumMod val="85000"/>
                    <a:lumOff val="15000"/>
                  </a:schemeClr>
                </a:solidFill>
                <a:latin typeface="华文中宋" panose="02010600040101010101" pitchFamily="2" charset="-122"/>
                <a:ea typeface="华文中宋" panose="02010600040101010101" pitchFamily="2" charset="-122"/>
              </a:rPr>
              <a:t>      强烈的自我表达欲望；</a:t>
            </a:r>
            <a:endParaRPr kumimoji="1" lang="en-US" altLang="zh-CN" sz="1600" dirty="0">
              <a:ln w="12700">
                <a:noFill/>
              </a:ln>
              <a:solidFill>
                <a:schemeClr val="tx1">
                  <a:lumMod val="85000"/>
                  <a:lumOff val="15000"/>
                </a:schemeClr>
              </a:solidFill>
              <a:latin typeface="华文中宋" panose="02010600040101010101" pitchFamily="2" charset="-122"/>
              <a:ea typeface="华文中宋" panose="02010600040101010101" pitchFamily="2" charset="-122"/>
            </a:endParaRPr>
          </a:p>
          <a:p>
            <a:pPr algn="l"/>
            <a:r>
              <a:rPr kumimoji="1" lang="zh-CN" altLang="en-US" sz="1600" dirty="0">
                <a:ln w="12700">
                  <a:noFill/>
                </a:ln>
                <a:solidFill>
                  <a:schemeClr val="tx1">
                    <a:lumMod val="85000"/>
                    <a:lumOff val="15000"/>
                  </a:schemeClr>
                </a:solidFill>
                <a:latin typeface="华文中宋" panose="02010600040101010101" pitchFamily="2" charset="-122"/>
                <a:ea typeface="华文中宋" panose="02010600040101010101" pitchFamily="2" charset="-122"/>
              </a:rPr>
              <a:t>      注重个人形象塑造；</a:t>
            </a:r>
            <a:endParaRPr kumimoji="1" lang="en-US" altLang="zh-CN" sz="1600" dirty="0">
              <a:ln w="12700">
                <a:noFill/>
              </a:ln>
              <a:solidFill>
                <a:schemeClr val="tx1">
                  <a:lumMod val="85000"/>
                  <a:lumOff val="15000"/>
                </a:schemeClr>
              </a:solidFill>
              <a:latin typeface="华文中宋" panose="02010600040101010101" pitchFamily="2" charset="-122"/>
              <a:ea typeface="华文中宋" panose="02010600040101010101" pitchFamily="2" charset="-122"/>
            </a:endParaRPr>
          </a:p>
          <a:p>
            <a:pPr algn="l"/>
            <a:r>
              <a:rPr kumimoji="1" lang="zh-CN" altLang="en-US" sz="1600" dirty="0">
                <a:ln w="12700">
                  <a:noFill/>
                </a:ln>
                <a:solidFill>
                  <a:schemeClr val="tx1">
                    <a:lumMod val="85000"/>
                    <a:lumOff val="15000"/>
                  </a:schemeClr>
                </a:solidFill>
                <a:latin typeface="华文中宋" panose="02010600040101010101" pitchFamily="2" charset="-122"/>
                <a:ea typeface="华文中宋" panose="02010600040101010101" pitchFamily="2" charset="-122"/>
              </a:rPr>
              <a:t>      渴望得到关注和认可。</a:t>
            </a:r>
            <a:endParaRPr kumimoji="1" lang="en-US" altLang="zh-CN" sz="1400" dirty="0">
              <a:ln w="12700">
                <a:noFill/>
              </a:ln>
              <a:solidFill>
                <a:schemeClr val="tx1">
                  <a:lumMod val="85000"/>
                  <a:lumOff val="15000"/>
                </a:schemeClr>
              </a:solidFill>
              <a:latin typeface="华文中宋" panose="02010600040101010101" pitchFamily="2" charset="-122"/>
              <a:ea typeface="华文中宋" panose="02010600040101010101" pitchFamily="2" charset="-122"/>
            </a:endParaRPr>
          </a:p>
        </p:txBody>
      </p:sp>
      <p:sp>
        <p:nvSpPr>
          <p:cNvPr id="7" name="标题 1"/>
          <p:cNvSpPr txBox="1"/>
          <p:nvPr/>
        </p:nvSpPr>
        <p:spPr>
          <a:xfrm>
            <a:off x="810592" y="263750"/>
            <a:ext cx="10878487" cy="432000"/>
          </a:xfrm>
          <a:prstGeom prst="rect">
            <a:avLst/>
          </a:prstGeom>
          <a:noFill/>
          <a:ln>
            <a:noFill/>
          </a:ln>
        </p:spPr>
        <p:txBody>
          <a:bodyPr vert="horz" wrap="square" lIns="0" tIns="0" rIns="0" bIns="0" rtlCol="0" anchor="ctr"/>
          <a:lstStyle/>
          <a:p>
            <a:pPr algn="l"/>
            <a:r>
              <a:rPr kumimoji="1" lang="en-US" altLang="zh-CN" sz="3200">
                <a:ln w="12700">
                  <a:noFill/>
                </a:ln>
                <a:solidFill>
                  <a:schemeClr val="tx1"/>
                </a:solidFill>
                <a:latin typeface="Source Han Sans CN Bold" panose="020B0800000000000000" charset="-122"/>
                <a:ea typeface="Source Han Sans CN Bold" panose="020B0800000000000000" charset="-122"/>
                <a:cs typeface="Source Han Sans CN Bold" panose="020B0800000000000000" charset="-122"/>
              </a:rPr>
              <a:t>网络依赖和自我展示</a:t>
            </a:r>
            <a:endParaRPr kumimoji="1" lang="zh-CN" altLang="en-US"/>
          </a:p>
        </p:txBody>
      </p:sp>
      <p:sp>
        <p:nvSpPr>
          <p:cNvPr id="8" name="标题 1"/>
          <p:cNvSpPr txBox="1"/>
          <p:nvPr/>
        </p:nvSpPr>
        <p:spPr>
          <a:xfrm>
            <a:off x="327659" y="324821"/>
            <a:ext cx="159713" cy="159713"/>
          </a:xfrm>
          <a:prstGeom prst="rect">
            <a:avLst/>
          </a:prstGeom>
          <a:noFill/>
          <a:ln w="12700" cap="sq">
            <a:solidFill>
              <a:schemeClr val="bg1">
                <a:lumMod val="65000"/>
              </a:schemeClr>
            </a:solid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382730" y="379892"/>
            <a:ext cx="255445" cy="255445"/>
          </a:xfrm>
          <a:prstGeom prst="rect">
            <a:avLst/>
          </a:prstGeom>
          <a:solidFill>
            <a:schemeClr val="tx1">
              <a:lumMod val="75000"/>
              <a:lumOff val="25000"/>
            </a:schemeClr>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1">
                  <a:lumMod val="20000"/>
                  <a:lumOff val="80000"/>
                </a:schemeClr>
              </a:gs>
              <a:gs pos="100000">
                <a:schemeClr val="accent2">
                  <a:alpha val="75000"/>
                </a:schemeClr>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1724159" y="1936449"/>
            <a:ext cx="2810876" cy="2810875"/>
          </a:xfrm>
          <a:prstGeom prst="ellipse">
            <a:avLst/>
          </a:prstGeom>
          <a:gradFill>
            <a:gsLst>
              <a:gs pos="0">
                <a:schemeClr val="accent2"/>
              </a:gs>
              <a:gs pos="82000">
                <a:schemeClr val="accent1">
                  <a:alpha val="0"/>
                </a:schemeClr>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rot="8100000">
            <a:off x="2956489" y="2331958"/>
            <a:ext cx="1111150" cy="1111149"/>
          </a:xfrm>
          <a:prstGeom prst="arc">
            <a:avLst/>
          </a:prstGeom>
          <a:noFill/>
          <a:ln w="12700" cap="sq">
            <a:solidFill>
              <a:schemeClr val="tx1">
                <a:lumMod val="85000"/>
                <a:lumOff val="15000"/>
              </a:schemeClr>
            </a:solid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3147672" y="2860477"/>
            <a:ext cx="95587" cy="151904"/>
          </a:xfrm>
          <a:prstGeom prst="ellipse">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3743249" y="2860477"/>
            <a:ext cx="95587" cy="151904"/>
          </a:xfrm>
          <a:prstGeom prst="ellipse">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9349412" y="2976766"/>
            <a:ext cx="1075524" cy="1075524"/>
          </a:xfrm>
          <a:prstGeom prst="ellipse">
            <a:avLst/>
          </a:prstGeom>
          <a:gradFill>
            <a:gsLst>
              <a:gs pos="8364">
                <a:srgbClr val="D787C3">
                  <a:alpha val="100000"/>
                </a:srgbClr>
              </a:gs>
              <a:gs pos="82000">
                <a:schemeClr val="accent1">
                  <a:alpha val="0"/>
                </a:schemeClr>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5043835" y="2465544"/>
            <a:ext cx="1660118" cy="902827"/>
          </a:xfrm>
          <a:prstGeom prst="rect">
            <a:avLst/>
          </a:prstGeom>
          <a:noFill/>
          <a:ln>
            <a:noFill/>
          </a:ln>
        </p:spPr>
        <p:txBody>
          <a:bodyPr vert="horz" wrap="square" lIns="0" tIns="0" rIns="0" bIns="0" rtlCol="0" anchor="b"/>
          <a:lstStyle/>
          <a:p>
            <a:pPr algn="l"/>
            <a:r>
              <a:rPr kumimoji="1" lang="en-US" altLang="zh-CN" sz="4800">
                <a:ln w="12700">
                  <a:noFill/>
                </a:ln>
                <a:solidFill>
                  <a:schemeClr val="accent2"/>
                </a:solidFill>
                <a:latin typeface="OPPOSans H" panose="00020600040101010101" charset="-122"/>
                <a:ea typeface="OPPOSans H" panose="00020600040101010101" charset="-122"/>
                <a:cs typeface="OPPOSans H" panose="00020600040101010101" charset="-122"/>
              </a:rPr>
              <a:t>04</a:t>
            </a:r>
            <a:endParaRPr kumimoji="1" lang="zh-CN" altLang="en-US"/>
          </a:p>
        </p:txBody>
      </p:sp>
      <p:sp>
        <p:nvSpPr>
          <p:cNvPr id="9" name="标题 1"/>
          <p:cNvSpPr txBox="1"/>
          <p:nvPr/>
        </p:nvSpPr>
        <p:spPr>
          <a:xfrm>
            <a:off x="5043836" y="3426244"/>
            <a:ext cx="4071782" cy="1122744"/>
          </a:xfrm>
          <a:prstGeom prst="rect">
            <a:avLst/>
          </a:prstGeom>
          <a:noFill/>
          <a:ln>
            <a:noFill/>
          </a:ln>
        </p:spPr>
        <p:txBody>
          <a:bodyPr vert="horz" wrap="square" lIns="0" tIns="0" rIns="0" bIns="0" rtlCol="0" anchor="t"/>
          <a:lstStyle/>
          <a:p>
            <a:pPr algn="l"/>
            <a:r>
              <a:rPr kumimoji="1" lang="en-US" altLang="zh-CN" sz="2215">
                <a:ln w="12700">
                  <a:noFill/>
                </a:ln>
                <a:solidFill>
                  <a:schemeClr val="tx1">
                    <a:lumMod val="85000"/>
                    <a:lumOff val="15000"/>
                  </a:schemeClr>
                </a:solidFill>
                <a:latin typeface="OPPOSans H" panose="00020600040101010101" charset="-122"/>
                <a:ea typeface="OPPOSans H" panose="00020600040101010101" charset="-122"/>
                <a:cs typeface="OPPOSans H" panose="00020600040101010101" charset="-122"/>
              </a:rPr>
              <a:t>人格偏差主要类型及其表现</a:t>
            </a:r>
            <a:endParaRPr kumimoji="1" lang="zh-CN" altLang="en-US"/>
          </a:p>
        </p:txBody>
      </p:sp>
      <p:grpSp>
        <p:nvGrpSpPr>
          <p:cNvPr id="10" name="组合 9"/>
          <p:cNvGrpSpPr/>
          <p:nvPr/>
        </p:nvGrpSpPr>
        <p:grpSpPr>
          <a:xfrm>
            <a:off x="3215268" y="3395994"/>
            <a:ext cx="1507115" cy="1441768"/>
            <a:chOff x="3215268" y="3395994"/>
            <a:chExt cx="1507115" cy="1441768"/>
          </a:xfrm>
        </p:grpSpPr>
        <p:sp>
          <p:nvSpPr>
            <p:cNvPr id="11" name="标题 1"/>
            <p:cNvSpPr txBox="1"/>
            <p:nvPr/>
          </p:nvSpPr>
          <p:spPr>
            <a:xfrm rot="1735513">
              <a:off x="3451863" y="3521279"/>
              <a:ext cx="825296" cy="1191198"/>
            </a:xfrm>
            <a:custGeom>
              <a:avLst/>
              <a:gdLst>
                <a:gd name="connsiteX0" fmla="*/ 0 w 2572894"/>
                <a:gd name="connsiteY0" fmla="*/ 3713612 h 3713612"/>
                <a:gd name="connsiteX1" fmla="*/ 805326 w 2572894"/>
                <a:gd name="connsiteY1" fmla="*/ 1790767 h 3713612"/>
                <a:gd name="connsiteX2" fmla="*/ 2021989 w 2572894"/>
                <a:gd name="connsiteY2" fmla="*/ 1146926 h 3713612"/>
                <a:gd name="connsiteX3" fmla="*/ 2529476 w 2572894"/>
                <a:gd name="connsiteY3" fmla="*/ 2009138 h 3713612"/>
                <a:gd name="connsiteX4" fmla="*/ 1569864 w 2572894"/>
                <a:gd name="connsiteY4" fmla="*/ 2331150 h 3713612"/>
                <a:gd name="connsiteX5" fmla="*/ 1241979 w 2572894"/>
                <a:gd name="connsiteY5" fmla="*/ 982453 h 3713612"/>
                <a:gd name="connsiteX6" fmla="*/ 2307017 w 2572894"/>
                <a:gd name="connsiteY6" fmla="*/ 0 h 3713612"/>
              </a:gdLst>
              <a:ahLst/>
              <a:cxnLst/>
              <a:rect l="l" t="t" r="r" b="b"/>
              <a:pathLst>
                <a:path w="2572894" h="3713612">
                  <a:moveTo>
                    <a:pt x="0" y="3713612"/>
                  </a:moveTo>
                  <a:cubicBezTo>
                    <a:pt x="107827" y="3125047"/>
                    <a:pt x="468328" y="2218548"/>
                    <a:pt x="805326" y="1790767"/>
                  </a:cubicBezTo>
                  <a:cubicBezTo>
                    <a:pt x="1142324" y="1362986"/>
                    <a:pt x="1734631" y="1110531"/>
                    <a:pt x="2021989" y="1146926"/>
                  </a:cubicBezTo>
                  <a:cubicBezTo>
                    <a:pt x="2309347" y="1183321"/>
                    <a:pt x="2705230" y="1580847"/>
                    <a:pt x="2529476" y="2009138"/>
                  </a:cubicBezTo>
                  <a:cubicBezTo>
                    <a:pt x="2353722" y="2437429"/>
                    <a:pt x="1784447" y="2502264"/>
                    <a:pt x="1569864" y="2331150"/>
                  </a:cubicBezTo>
                  <a:cubicBezTo>
                    <a:pt x="1355281" y="2160036"/>
                    <a:pt x="1076756" y="1660902"/>
                    <a:pt x="1241979" y="982453"/>
                  </a:cubicBezTo>
                  <a:cubicBezTo>
                    <a:pt x="1393646" y="421965"/>
                    <a:pt x="1937668" y="135874"/>
                    <a:pt x="2307017" y="0"/>
                  </a:cubicBezTo>
                </a:path>
              </a:pathLst>
            </a:custGeom>
            <a:noFill/>
            <a:ln w="57150" cap="rnd">
              <a:solidFill>
                <a:schemeClr val="accent1"/>
              </a:solidFill>
              <a:round/>
            </a:ln>
          </p:spPr>
          <p:txBody>
            <a:bodyPr vert="horz" wrap="square" lIns="91440" tIns="45720" rIns="91440" bIns="45720" rtlCol="0" anchor="ctr"/>
            <a:lstStyle/>
            <a:p>
              <a:pPr algn="ctr"/>
              <a:endParaRPr kumimoji="1" lang="zh-CN" altLang="en-US"/>
            </a:p>
          </p:txBody>
        </p:sp>
        <p:sp>
          <p:nvSpPr>
            <p:cNvPr id="12" name="标题 1"/>
            <p:cNvSpPr txBox="1"/>
            <p:nvPr/>
          </p:nvSpPr>
          <p:spPr>
            <a:xfrm rot="5753501">
              <a:off x="4444243" y="3628427"/>
              <a:ext cx="250865" cy="281149"/>
            </a:xfrm>
            <a:prstGeom prst="triangl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grpSp>
      <p:sp>
        <p:nvSpPr>
          <p:cNvPr id="13" name="标题 1"/>
          <p:cNvSpPr txBox="1"/>
          <p:nvPr/>
        </p:nvSpPr>
        <p:spPr>
          <a:xfrm rot="5400000">
            <a:off x="9753485" y="3342350"/>
            <a:ext cx="410646" cy="354004"/>
          </a:xfrm>
          <a:prstGeom prst="triangle">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flipH="1">
            <a:off x="2018133" y="2142044"/>
            <a:ext cx="2063579" cy="2063579"/>
          </a:xfrm>
          <a:prstGeom prst="arc">
            <a:avLst>
              <a:gd name="adj1" fmla="val 17832290"/>
              <a:gd name="adj2" fmla="val 19700669"/>
            </a:avLst>
          </a:prstGeom>
          <a:noFill/>
          <a:ln w="63500" cap="rnd">
            <a:solidFill>
              <a:schemeClr val="bg1"/>
            </a:solidFill>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2053862" y="2739287"/>
            <a:ext cx="68586" cy="68580"/>
          </a:xfrm>
          <a:prstGeom prst="ellipse">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1579079" y="3844210"/>
            <a:ext cx="1124030" cy="1124030"/>
          </a:xfrm>
          <a:prstGeom prst="ellipse">
            <a:avLst/>
          </a:prstGeom>
          <a:gradFill>
            <a:gsLst>
              <a:gs pos="0">
                <a:schemeClr val="accent2">
                  <a:alpha val="43000"/>
                </a:schemeClr>
              </a:gs>
              <a:gs pos="91000">
                <a:schemeClr val="accent1">
                  <a:alpha val="0"/>
                </a:schemeClr>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17" name="标题 1"/>
          <p:cNvSpPr txBox="1"/>
          <p:nvPr/>
        </p:nvSpPr>
        <p:spPr>
          <a:xfrm flipH="1">
            <a:off x="660400" y="3846313"/>
            <a:ext cx="417228" cy="417228"/>
          </a:xfrm>
          <a:prstGeom prst="ellipse">
            <a:avLst/>
          </a:prstGeom>
          <a:gradFill>
            <a:gsLst>
              <a:gs pos="0">
                <a:schemeClr val="accent2">
                  <a:alpha val="65000"/>
                </a:schemeClr>
              </a:gs>
              <a:gs pos="91000">
                <a:schemeClr val="accent1">
                  <a:alpha val="0"/>
                </a:schemeClr>
              </a:gs>
            </a:gsLst>
            <a:lin ang="3600000" scaled="0"/>
          </a:gra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srcRect/>
          <a:stretch>
            <a:fillRect/>
          </a:stretch>
        </p:blipFill>
        <p:spPr>
          <a:xfrm>
            <a:off x="7737286" y="7"/>
            <a:ext cx="4454715" cy="6857986"/>
          </a:xfrm>
          <a:prstGeom prst="rect">
            <a:avLst/>
          </a:prstGeom>
        </p:spPr>
      </p:pic>
      <p:sp>
        <p:nvSpPr>
          <p:cNvPr id="3" name="标题 1"/>
          <p:cNvSpPr txBox="1"/>
          <p:nvPr/>
        </p:nvSpPr>
        <p:spPr>
          <a:xfrm>
            <a:off x="6802170" y="0"/>
            <a:ext cx="1881456" cy="6857986"/>
          </a:xfrm>
          <a:custGeom>
            <a:avLst/>
            <a:gdLst>
              <a:gd name="connsiteX0" fmla="*/ 1215456 w 1881456"/>
              <a:gd name="connsiteY0" fmla="*/ 0 h 6857986"/>
              <a:gd name="connsiteX1" fmla="*/ 1881456 w 1881456"/>
              <a:gd name="connsiteY1" fmla="*/ 0 h 6857986"/>
              <a:gd name="connsiteX2" fmla="*/ 1784670 w 1881456"/>
              <a:gd name="connsiteY2" fmla="*/ 101516 h 6857986"/>
              <a:gd name="connsiteX3" fmla="*/ 499054 w 1881456"/>
              <a:gd name="connsiteY3" fmla="*/ 3428999 h 6857986"/>
              <a:gd name="connsiteX4" fmla="*/ 1784670 w 1881456"/>
              <a:gd name="connsiteY4" fmla="*/ 6756483 h 6857986"/>
              <a:gd name="connsiteX5" fmla="*/ 1881445 w 1881456"/>
              <a:gd name="connsiteY5" fmla="*/ 6857986 h 6857986"/>
              <a:gd name="connsiteX6" fmla="*/ 1215447 w 1881456"/>
              <a:gd name="connsiteY6" fmla="*/ 6857986 h 6857986"/>
              <a:gd name="connsiteX7" fmla="*/ 1082302 w 1881456"/>
              <a:gd name="connsiteY7" fmla="*/ 6688557 h 6857986"/>
              <a:gd name="connsiteX8" fmla="*/ 0 w 1881456"/>
              <a:gd name="connsiteY8" fmla="*/ 3428999 h 6857986"/>
              <a:gd name="connsiteX9" fmla="*/ 1082302 w 1881456"/>
              <a:gd name="connsiteY9" fmla="*/ 169442 h 6857986"/>
            </a:gdLst>
            <a:ahLst/>
            <a:cxnLst/>
            <a:rect l="l" t="t" r="r" b="b"/>
            <a:pathLst>
              <a:path w="1881456" h="6857986">
                <a:moveTo>
                  <a:pt x="1215456" y="0"/>
                </a:moveTo>
                <a:lnTo>
                  <a:pt x="1881456" y="0"/>
                </a:lnTo>
                <a:lnTo>
                  <a:pt x="1784670" y="101516"/>
                </a:lnTo>
                <a:cubicBezTo>
                  <a:pt x="985895" y="980365"/>
                  <a:pt x="499054" y="2147828"/>
                  <a:pt x="499054" y="3428999"/>
                </a:cubicBezTo>
                <a:cubicBezTo>
                  <a:pt x="499054" y="4710170"/>
                  <a:pt x="985895" y="5877634"/>
                  <a:pt x="1784670" y="6756483"/>
                </a:cubicBezTo>
                <a:lnTo>
                  <a:pt x="1881445" y="6857986"/>
                </a:lnTo>
                <a:lnTo>
                  <a:pt x="1215447" y="6857986"/>
                </a:lnTo>
                <a:lnTo>
                  <a:pt x="1082302" y="6688557"/>
                </a:lnTo>
                <a:cubicBezTo>
                  <a:pt x="402547" y="5779617"/>
                  <a:pt x="0" y="4651318"/>
                  <a:pt x="0" y="3428999"/>
                </a:cubicBezTo>
                <a:cubicBezTo>
                  <a:pt x="0" y="2206680"/>
                  <a:pt x="402547" y="1078381"/>
                  <a:pt x="1082302" y="169442"/>
                </a:cubicBezTo>
                <a:close/>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10679193" y="1844427"/>
            <a:ext cx="1512807" cy="3135865"/>
          </a:xfrm>
          <a:custGeom>
            <a:avLst/>
            <a:gdLst>
              <a:gd name="connsiteX0" fmla="*/ 1512807 w 1512807"/>
              <a:gd name="connsiteY0" fmla="*/ 0 h 3135865"/>
              <a:gd name="connsiteX1" fmla="*/ 1512807 w 1512807"/>
              <a:gd name="connsiteY1" fmla="*/ 3135865 h 3135865"/>
              <a:gd name="connsiteX2" fmla="*/ 1410252 w 1512807"/>
              <a:gd name="connsiteY2" fmla="*/ 3130686 h 3135865"/>
              <a:gd name="connsiteX3" fmla="*/ 0 w 1512807"/>
              <a:gd name="connsiteY3" fmla="*/ 1567932 h 3135865"/>
              <a:gd name="connsiteX4" fmla="*/ 1410252 w 1512807"/>
              <a:gd name="connsiteY4" fmla="*/ 5178 h 3135865"/>
            </a:gdLst>
            <a:ahLst/>
            <a:cxnLst/>
            <a:rect l="l" t="t" r="r" b="b"/>
            <a:pathLst>
              <a:path w="1512807" h="3135865">
                <a:moveTo>
                  <a:pt x="1512807" y="0"/>
                </a:moveTo>
                <a:lnTo>
                  <a:pt x="1512807" y="3135865"/>
                </a:lnTo>
                <a:lnTo>
                  <a:pt x="1410252" y="3130686"/>
                </a:lnTo>
                <a:cubicBezTo>
                  <a:pt x="618135" y="3050242"/>
                  <a:pt x="0" y="2381274"/>
                  <a:pt x="0" y="1567932"/>
                </a:cubicBezTo>
                <a:cubicBezTo>
                  <a:pt x="0" y="754591"/>
                  <a:pt x="618135" y="85622"/>
                  <a:pt x="1410252" y="5178"/>
                </a:cubicBezTo>
                <a:close/>
              </a:path>
            </a:pathLst>
          </a:custGeom>
          <a:solidFill>
            <a:schemeClr val="accent1">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660400" y="1371600"/>
            <a:ext cx="5435600" cy="2149160"/>
          </a:xfrm>
          <a:prstGeom prst="rect">
            <a:avLst/>
          </a:prstGeom>
          <a:noFill/>
          <a:ln>
            <a:noFill/>
          </a:ln>
        </p:spPr>
        <p:txBody>
          <a:bodyPr vert="horz" wrap="square" lIns="0" tIns="0" rIns="0" bIns="0" rtlCol="0" anchor="t"/>
          <a:lstStyle/>
          <a:p>
            <a:pPr algn="l"/>
            <a:r>
              <a:rPr kumimoji="1" lang="zh-CN" altLang="en-US" sz="1400" dirty="0">
                <a:ln w="12700">
                  <a:noFill/>
                </a:ln>
                <a:solidFill>
                  <a:schemeClr val="tx1">
                    <a:lumMod val="75000"/>
                    <a:lumOff val="25000"/>
                  </a:schemeClr>
                </a:solidFill>
                <a:latin typeface="华文中宋" panose="02010600040101010101" pitchFamily="2" charset="-122"/>
                <a:ea typeface="华文中宋" panose="02010600040101010101" pitchFamily="2" charset="-122"/>
                <a:cs typeface="Source Han Sans" panose="020B0500000000000000" charset="-122"/>
              </a:rPr>
              <a:t>      </a:t>
            </a:r>
            <a:r>
              <a:rPr kumimoji="1" lang="zh-CN" altLang="en-US" sz="1600" dirty="0">
                <a:ln w="12700">
                  <a:noFill/>
                </a:ln>
                <a:solidFill>
                  <a:schemeClr val="tx1">
                    <a:lumMod val="75000"/>
                    <a:lumOff val="25000"/>
                  </a:schemeClr>
                </a:solidFill>
                <a:latin typeface="华文中宋" panose="02010600040101010101" pitchFamily="2" charset="-122"/>
                <a:ea typeface="华文中宋" panose="02010600040101010101" pitchFamily="2" charset="-122"/>
                <a:cs typeface="Source Han Sans" panose="020B0500000000000000" charset="-122"/>
              </a:rPr>
              <a:t>自恋型人格是一种复杂的人格特征，其表现方式多种多样，但通常都围绕着对自我价值感的夸大以及对他人的共情缺乏。以下是自恋型人格的一些典型表现：</a:t>
            </a:r>
            <a:endParaRPr kumimoji="1" lang="en-US" altLang="zh-CN" sz="1600" dirty="0">
              <a:ln w="12700">
                <a:noFill/>
              </a:ln>
              <a:solidFill>
                <a:schemeClr val="tx1">
                  <a:lumMod val="75000"/>
                  <a:lumOff val="25000"/>
                </a:schemeClr>
              </a:solidFill>
              <a:latin typeface="华文中宋" panose="02010600040101010101" pitchFamily="2" charset="-122"/>
              <a:ea typeface="华文中宋" panose="02010600040101010101" pitchFamily="2" charset="-122"/>
              <a:cs typeface="Source Han Sans" panose="020B0500000000000000" charset="-122"/>
            </a:endParaRPr>
          </a:p>
          <a:p>
            <a:pPr algn="l"/>
            <a:r>
              <a:rPr kumimoji="1" lang="en-US" altLang="zh-CN" sz="1600" dirty="0">
                <a:ln w="12700">
                  <a:noFill/>
                </a:ln>
                <a:solidFill>
                  <a:schemeClr val="tx1">
                    <a:lumMod val="75000"/>
                    <a:lumOff val="25000"/>
                  </a:schemeClr>
                </a:solidFill>
                <a:latin typeface="华文中宋" panose="02010600040101010101" pitchFamily="2" charset="-122"/>
                <a:ea typeface="华文中宋" panose="02010600040101010101" pitchFamily="2" charset="-122"/>
                <a:cs typeface="Source Han Sans" panose="020B0500000000000000" charset="-122"/>
              </a:rPr>
              <a:t>      </a:t>
            </a:r>
            <a:r>
              <a:rPr kumimoji="1" lang="zh-CN" altLang="en-US" sz="1600" dirty="0">
                <a:ln w="12700">
                  <a:noFill/>
                </a:ln>
                <a:solidFill>
                  <a:schemeClr val="tx1">
                    <a:lumMod val="75000"/>
                    <a:lumOff val="25000"/>
                  </a:schemeClr>
                </a:solidFill>
                <a:latin typeface="华文中宋" panose="02010600040101010101" pitchFamily="2" charset="-122"/>
                <a:ea typeface="华文中宋" panose="02010600040101010101" pitchFamily="2" charset="-122"/>
                <a:cs typeface="Source Han Sans" panose="020B0500000000000000" charset="-122"/>
              </a:rPr>
              <a:t>夸大自我价值感；</a:t>
            </a:r>
            <a:endParaRPr kumimoji="1" lang="en-US" altLang="zh-CN" sz="1600" dirty="0">
              <a:ln w="12700">
                <a:noFill/>
              </a:ln>
              <a:solidFill>
                <a:schemeClr val="tx1">
                  <a:lumMod val="75000"/>
                  <a:lumOff val="25000"/>
                </a:schemeClr>
              </a:solidFill>
              <a:latin typeface="华文中宋" panose="02010600040101010101" pitchFamily="2" charset="-122"/>
              <a:ea typeface="华文中宋" panose="02010600040101010101" pitchFamily="2" charset="-122"/>
              <a:cs typeface="Source Han Sans" panose="020B0500000000000000" charset="-122"/>
            </a:endParaRPr>
          </a:p>
          <a:p>
            <a:pPr algn="l"/>
            <a:r>
              <a:rPr kumimoji="1" lang="zh-CN" altLang="en-US" sz="1600" dirty="0">
                <a:ln w="12700">
                  <a:noFill/>
                </a:ln>
                <a:solidFill>
                  <a:schemeClr val="tx1">
                    <a:lumMod val="75000"/>
                    <a:lumOff val="25000"/>
                  </a:schemeClr>
                </a:solidFill>
                <a:latin typeface="华文中宋" panose="02010600040101010101" pitchFamily="2" charset="-122"/>
                <a:ea typeface="华文中宋" panose="02010600040101010101" pitchFamily="2" charset="-122"/>
                <a:cs typeface="Source Han Sans" panose="020B0500000000000000" charset="-122"/>
              </a:rPr>
              <a:t>      自我重要性感；</a:t>
            </a:r>
            <a:endParaRPr kumimoji="1" lang="en-US" altLang="zh-CN" sz="1600" dirty="0">
              <a:ln w="12700">
                <a:noFill/>
              </a:ln>
              <a:solidFill>
                <a:schemeClr val="tx1">
                  <a:lumMod val="75000"/>
                  <a:lumOff val="25000"/>
                </a:schemeClr>
              </a:solidFill>
              <a:latin typeface="华文中宋" panose="02010600040101010101" pitchFamily="2" charset="-122"/>
              <a:ea typeface="华文中宋" panose="02010600040101010101" pitchFamily="2" charset="-122"/>
              <a:cs typeface="Source Han Sans" panose="020B0500000000000000" charset="-122"/>
            </a:endParaRPr>
          </a:p>
          <a:p>
            <a:pPr algn="l"/>
            <a:r>
              <a:rPr kumimoji="1" lang="en-US" altLang="zh-CN" sz="1600" dirty="0">
                <a:ln w="12700">
                  <a:noFill/>
                </a:ln>
                <a:solidFill>
                  <a:schemeClr val="tx1">
                    <a:lumMod val="75000"/>
                    <a:lumOff val="25000"/>
                  </a:schemeClr>
                </a:solidFill>
                <a:latin typeface="华文中宋" panose="02010600040101010101" pitchFamily="2" charset="-122"/>
                <a:ea typeface="华文中宋" panose="02010600040101010101" pitchFamily="2" charset="-122"/>
                <a:cs typeface="Source Han Sans" panose="020B0500000000000000" charset="-122"/>
              </a:rPr>
              <a:t>      </a:t>
            </a:r>
            <a:r>
              <a:rPr kumimoji="1" lang="zh-CN" altLang="en-US" sz="1600" dirty="0">
                <a:ln w="12700">
                  <a:noFill/>
                </a:ln>
                <a:solidFill>
                  <a:schemeClr val="tx1">
                    <a:lumMod val="75000"/>
                    <a:lumOff val="25000"/>
                  </a:schemeClr>
                </a:solidFill>
                <a:latin typeface="华文中宋" panose="02010600040101010101" pitchFamily="2" charset="-122"/>
                <a:ea typeface="华文中宋" panose="02010600040101010101" pitchFamily="2" charset="-122"/>
                <a:cs typeface="Source Han Sans" panose="020B0500000000000000" charset="-122"/>
              </a:rPr>
              <a:t>过度追求赞美；</a:t>
            </a:r>
            <a:endParaRPr kumimoji="1" lang="en-US" altLang="zh-CN" sz="1600" dirty="0">
              <a:ln w="12700">
                <a:noFill/>
              </a:ln>
              <a:solidFill>
                <a:schemeClr val="tx1">
                  <a:lumMod val="75000"/>
                  <a:lumOff val="25000"/>
                </a:schemeClr>
              </a:solidFill>
              <a:latin typeface="华文中宋" panose="02010600040101010101" pitchFamily="2" charset="-122"/>
              <a:ea typeface="华文中宋" panose="02010600040101010101" pitchFamily="2" charset="-122"/>
              <a:cs typeface="Source Han Sans" panose="020B0500000000000000" charset="-122"/>
            </a:endParaRPr>
          </a:p>
          <a:p>
            <a:pPr algn="l"/>
            <a:r>
              <a:rPr kumimoji="1" lang="en-US" altLang="zh-CN" sz="1600" dirty="0">
                <a:ln w="12700">
                  <a:noFill/>
                </a:ln>
                <a:solidFill>
                  <a:schemeClr val="tx1">
                    <a:lumMod val="75000"/>
                    <a:lumOff val="25000"/>
                  </a:schemeClr>
                </a:solidFill>
                <a:latin typeface="华文中宋" panose="02010600040101010101" pitchFamily="2" charset="-122"/>
                <a:ea typeface="华文中宋" panose="02010600040101010101" pitchFamily="2" charset="-122"/>
                <a:cs typeface="Source Han Sans" panose="020B0500000000000000" charset="-122"/>
              </a:rPr>
              <a:t>      </a:t>
            </a:r>
            <a:r>
              <a:rPr kumimoji="1" lang="zh-CN" altLang="en-US" sz="1600" dirty="0">
                <a:ln w="12700">
                  <a:noFill/>
                </a:ln>
                <a:solidFill>
                  <a:schemeClr val="tx1">
                    <a:lumMod val="75000"/>
                    <a:lumOff val="25000"/>
                  </a:schemeClr>
                </a:solidFill>
                <a:latin typeface="华文中宋" panose="02010600040101010101" pitchFamily="2" charset="-122"/>
                <a:ea typeface="华文中宋" panose="02010600040101010101" pitchFamily="2" charset="-122"/>
                <a:cs typeface="Source Han Sans" panose="020B0500000000000000" charset="-122"/>
              </a:rPr>
              <a:t>缺乏共情能力；</a:t>
            </a:r>
            <a:endParaRPr kumimoji="1" lang="en-US" altLang="zh-CN" sz="1600" dirty="0">
              <a:ln w="12700">
                <a:noFill/>
              </a:ln>
              <a:solidFill>
                <a:schemeClr val="tx1">
                  <a:lumMod val="75000"/>
                  <a:lumOff val="25000"/>
                </a:schemeClr>
              </a:solidFill>
              <a:latin typeface="华文中宋" panose="02010600040101010101" pitchFamily="2" charset="-122"/>
              <a:ea typeface="华文中宋" panose="02010600040101010101" pitchFamily="2" charset="-122"/>
              <a:cs typeface="Source Han Sans" panose="020B0500000000000000" charset="-122"/>
            </a:endParaRPr>
          </a:p>
          <a:p>
            <a:pPr algn="l"/>
            <a:r>
              <a:rPr kumimoji="1" lang="zh-CN" altLang="en-US" sz="1600" dirty="0">
                <a:ln w="12700">
                  <a:noFill/>
                </a:ln>
                <a:solidFill>
                  <a:schemeClr val="tx1">
                    <a:lumMod val="75000"/>
                    <a:lumOff val="25000"/>
                  </a:schemeClr>
                </a:solidFill>
                <a:latin typeface="华文中宋" panose="02010600040101010101" pitchFamily="2" charset="-122"/>
                <a:ea typeface="华文中宋" panose="02010600040101010101" pitchFamily="2" charset="-122"/>
                <a:cs typeface="Source Han Sans" panose="020B0500000000000000" charset="-122"/>
              </a:rPr>
              <a:t>      人际关系问题；</a:t>
            </a:r>
            <a:endParaRPr kumimoji="1" lang="en-US" altLang="zh-CN" sz="1600" dirty="0">
              <a:ln w="12700">
                <a:noFill/>
              </a:ln>
              <a:solidFill>
                <a:schemeClr val="tx1">
                  <a:lumMod val="75000"/>
                  <a:lumOff val="25000"/>
                </a:schemeClr>
              </a:solidFill>
              <a:latin typeface="华文中宋" panose="02010600040101010101" pitchFamily="2" charset="-122"/>
              <a:ea typeface="华文中宋" panose="02010600040101010101" pitchFamily="2" charset="-122"/>
              <a:cs typeface="Source Han Sans" panose="020B0500000000000000" charset="-122"/>
            </a:endParaRPr>
          </a:p>
          <a:p>
            <a:pPr algn="l"/>
            <a:r>
              <a:rPr kumimoji="1" lang="en-US" altLang="zh-CN" sz="1600" dirty="0">
                <a:ln w="12700">
                  <a:noFill/>
                </a:ln>
                <a:solidFill>
                  <a:schemeClr val="tx1">
                    <a:lumMod val="75000"/>
                    <a:lumOff val="25000"/>
                  </a:schemeClr>
                </a:solidFill>
                <a:latin typeface="华文中宋" panose="02010600040101010101" pitchFamily="2" charset="-122"/>
                <a:ea typeface="华文中宋" panose="02010600040101010101" pitchFamily="2" charset="-122"/>
                <a:cs typeface="Source Han Sans" panose="020B0500000000000000" charset="-122"/>
              </a:rPr>
              <a:t>      </a:t>
            </a:r>
            <a:r>
              <a:rPr kumimoji="1" lang="zh-CN" altLang="en-US" sz="1600" dirty="0">
                <a:ln w="12700">
                  <a:noFill/>
                </a:ln>
                <a:solidFill>
                  <a:schemeClr val="tx1">
                    <a:lumMod val="75000"/>
                    <a:lumOff val="25000"/>
                  </a:schemeClr>
                </a:solidFill>
                <a:latin typeface="华文中宋" panose="02010600040101010101" pitchFamily="2" charset="-122"/>
                <a:ea typeface="华文中宋" panose="02010600040101010101" pitchFamily="2" charset="-122"/>
                <a:cs typeface="Source Han Sans" panose="020B0500000000000000" charset="-122"/>
              </a:rPr>
              <a:t>行为傲慢。</a:t>
            </a:r>
            <a:endParaRPr kumimoji="1" lang="zh-CN" altLang="en-US" dirty="0">
              <a:latin typeface="华文中宋" panose="02010600040101010101" pitchFamily="2" charset="-122"/>
              <a:ea typeface="华文中宋" panose="02010600040101010101" pitchFamily="2" charset="-122"/>
            </a:endParaRPr>
          </a:p>
        </p:txBody>
      </p:sp>
      <p:sp>
        <p:nvSpPr>
          <p:cNvPr id="6" name="标题 1"/>
          <p:cNvSpPr txBox="1"/>
          <p:nvPr/>
        </p:nvSpPr>
        <p:spPr>
          <a:xfrm>
            <a:off x="660400" y="3657600"/>
            <a:ext cx="5435600" cy="2463800"/>
          </a:xfrm>
          <a:prstGeom prst="rect">
            <a:avLst/>
          </a:prstGeom>
          <a:noFill/>
          <a:ln>
            <a:noFill/>
          </a:ln>
        </p:spPr>
        <p:txBody>
          <a:bodyPr vert="horz" wrap="square" lIns="0" tIns="0" rIns="0" bIns="0" rtlCol="0" anchor="t"/>
          <a:lstStyle/>
          <a:p>
            <a:pPr algn="l"/>
            <a:r>
              <a:rPr kumimoji="1" lang="zh-CN" altLang="en-US" sz="1600" dirty="0">
                <a:ln w="12700">
                  <a:noFill/>
                </a:ln>
                <a:solidFill>
                  <a:schemeClr val="tx1">
                    <a:lumMod val="75000"/>
                    <a:lumOff val="25000"/>
                  </a:schemeClr>
                </a:solidFill>
                <a:latin typeface="华文中宋" panose="02010600040101010101" pitchFamily="2" charset="-122"/>
                <a:ea typeface="华文中宋" panose="02010600040101010101" pitchFamily="2" charset="-122"/>
                <a:cs typeface="Source Han Sans" panose="020B0500000000000000" charset="-122"/>
              </a:rPr>
              <a:t>      需要注意的是，自恋型人格的表现并不是固定不变的，它可能因个体差异和环境因素而有所不同。同时，这些表现也并非绝对，需要综合考虑多种因素来判断一个人是否具有自恋型人格障碍。 </a:t>
            </a:r>
            <a:endParaRPr kumimoji="1" lang="zh-CN" altLang="en-US" sz="2000" dirty="0">
              <a:latin typeface="华文中宋" panose="02010600040101010101" pitchFamily="2" charset="-122"/>
              <a:ea typeface="华文中宋" panose="02010600040101010101" pitchFamily="2" charset="-122"/>
            </a:endParaRPr>
          </a:p>
        </p:txBody>
      </p:sp>
      <p:sp>
        <p:nvSpPr>
          <p:cNvPr id="7" name="标题 1"/>
          <p:cNvSpPr txBox="1"/>
          <p:nvPr/>
        </p:nvSpPr>
        <p:spPr>
          <a:xfrm>
            <a:off x="810592" y="263750"/>
            <a:ext cx="10878487" cy="432000"/>
          </a:xfrm>
          <a:prstGeom prst="rect">
            <a:avLst/>
          </a:prstGeom>
          <a:noFill/>
          <a:ln>
            <a:noFill/>
          </a:ln>
        </p:spPr>
        <p:txBody>
          <a:bodyPr vert="horz" wrap="square" lIns="0" tIns="0" rIns="0" bIns="0" rtlCol="0" anchor="ctr"/>
          <a:lstStyle/>
          <a:p>
            <a:pPr algn="l"/>
            <a:r>
              <a:rPr kumimoji="1" lang="en-US" altLang="zh-CN" sz="3200">
                <a:ln w="12700">
                  <a:noFill/>
                </a:ln>
                <a:solidFill>
                  <a:schemeClr val="tx1"/>
                </a:solidFill>
                <a:latin typeface="Source Han Sans CN Bold" panose="020B0800000000000000" charset="-122"/>
                <a:ea typeface="Source Han Sans CN Bold" panose="020B0800000000000000" charset="-122"/>
                <a:cs typeface="Source Han Sans CN Bold" panose="020B0800000000000000" charset="-122"/>
              </a:rPr>
              <a:t>自恋型人格</a:t>
            </a:r>
            <a:endParaRPr kumimoji="1" lang="zh-CN" altLang="en-US"/>
          </a:p>
        </p:txBody>
      </p:sp>
      <p:sp>
        <p:nvSpPr>
          <p:cNvPr id="8" name="标题 1"/>
          <p:cNvSpPr txBox="1"/>
          <p:nvPr/>
        </p:nvSpPr>
        <p:spPr>
          <a:xfrm>
            <a:off x="327659" y="324821"/>
            <a:ext cx="159713" cy="159713"/>
          </a:xfrm>
          <a:prstGeom prst="rect">
            <a:avLst/>
          </a:prstGeom>
          <a:noFill/>
          <a:ln w="12700" cap="sq">
            <a:solidFill>
              <a:schemeClr val="bg1">
                <a:lumMod val="65000"/>
              </a:schemeClr>
            </a:solid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382730" y="379892"/>
            <a:ext cx="255445" cy="255445"/>
          </a:xfrm>
          <a:prstGeom prst="rect">
            <a:avLst/>
          </a:prstGeom>
          <a:solidFill>
            <a:schemeClr val="tx1">
              <a:lumMod val="75000"/>
              <a:lumOff val="25000"/>
            </a:schemeClr>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srcRect/>
          <a:stretch>
            <a:fillRect/>
          </a:stretch>
        </p:blipFill>
        <p:spPr>
          <a:xfrm>
            <a:off x="8115300" y="1118931"/>
            <a:ext cx="3403599" cy="5015170"/>
          </a:xfrm>
          <a:prstGeom prst="rect">
            <a:avLst/>
          </a:prstGeom>
        </p:spPr>
      </p:pic>
      <p:sp>
        <p:nvSpPr>
          <p:cNvPr id="3" name="标题 1"/>
          <p:cNvSpPr txBox="1"/>
          <p:nvPr/>
        </p:nvSpPr>
        <p:spPr>
          <a:xfrm>
            <a:off x="5383696" y="1590758"/>
            <a:ext cx="4537544" cy="4061460"/>
          </a:xfrm>
          <a:prstGeom prst="roundRect">
            <a:avLst>
              <a:gd name="adj" fmla="val 6335"/>
            </a:avLst>
          </a:prstGeom>
          <a:solidFill>
            <a:schemeClr val="bg1"/>
          </a:solidFill>
          <a:ln w="12700" cap="sq">
            <a:noFill/>
            <a:miter/>
          </a:ln>
          <a:effectLst>
            <a:outerShdw blurRad="203200" dist="38100" dir="2700000" algn="tl" rotWithShape="0">
              <a:srgbClr val="000000">
                <a:alpha val="8000"/>
              </a:srgbClr>
            </a:outerShdw>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5680544" y="2297304"/>
            <a:ext cx="3943848" cy="2951054"/>
          </a:xfrm>
          <a:prstGeom prst="rect">
            <a:avLst/>
          </a:prstGeom>
          <a:noFill/>
          <a:ln>
            <a:noFill/>
          </a:ln>
        </p:spPr>
        <p:txBody>
          <a:bodyPr vert="horz" wrap="square" lIns="0" tIns="0" rIns="0" bIns="0" rtlCol="0" anchor="t"/>
          <a:lstStyle/>
          <a:p>
            <a:r>
              <a:rPr kumimoji="1" lang="zh-CN" altLang="en-US" sz="1600" dirty="0">
                <a:ln w="12700">
                  <a:noFill/>
                </a:ln>
                <a:latin typeface="华文中宋" panose="02010600040101010101" pitchFamily="2" charset="-122"/>
                <a:ea typeface="华文中宋" panose="02010600040101010101" pitchFamily="2" charset="-122"/>
              </a:rPr>
              <a:t>      情绪不稳定：他们容易出现心情烦躁不安、过度焦虑的情绪，容易自卑、自责，严重时可能导致人际关系紧张，出现性格孤僻的现象。</a:t>
            </a:r>
            <a:endParaRPr kumimoji="1" lang="en-US" altLang="zh-CN" sz="1600" dirty="0">
              <a:ln w="12700">
                <a:noFill/>
              </a:ln>
              <a:latin typeface="华文中宋" panose="02010600040101010101" pitchFamily="2" charset="-122"/>
              <a:ea typeface="华文中宋" panose="02010600040101010101" pitchFamily="2" charset="-122"/>
            </a:endParaRPr>
          </a:p>
          <a:p>
            <a:r>
              <a:rPr kumimoji="1" lang="en-US" altLang="zh-CN" sz="1600" dirty="0">
                <a:ln w="12700">
                  <a:noFill/>
                </a:ln>
                <a:latin typeface="华文中宋" panose="02010600040101010101" pitchFamily="2" charset="-122"/>
                <a:ea typeface="华文中宋" panose="02010600040101010101" pitchFamily="2" charset="-122"/>
              </a:rPr>
              <a:t>      </a:t>
            </a:r>
            <a:r>
              <a:rPr kumimoji="1" lang="zh-CN" altLang="en-US" sz="1600" dirty="0">
                <a:ln w="12700">
                  <a:noFill/>
                </a:ln>
                <a:latin typeface="华文中宋" panose="02010600040101010101" pitchFamily="2" charset="-122"/>
                <a:ea typeface="华文中宋" panose="02010600040101010101" pitchFamily="2" charset="-122"/>
              </a:rPr>
              <a:t>躯体症状：部分患者还会伴随失眠多梦、食欲不振、恶心呕吐、胸闷气短等躯体症状，严重时可能导致呼吸急促等。</a:t>
            </a:r>
            <a:endParaRPr kumimoji="1" lang="zh-CN" altLang="en-US" sz="1600" dirty="0">
              <a:ln w="12700">
                <a:noFill/>
              </a:ln>
              <a:latin typeface="华文中宋" panose="02010600040101010101" pitchFamily="2" charset="-122"/>
              <a:ea typeface="华文中宋" panose="02010600040101010101" pitchFamily="2" charset="-122"/>
            </a:endParaRPr>
          </a:p>
        </p:txBody>
      </p:sp>
      <p:sp>
        <p:nvSpPr>
          <p:cNvPr id="5" name="标题 1"/>
          <p:cNvSpPr txBox="1"/>
          <p:nvPr/>
        </p:nvSpPr>
        <p:spPr>
          <a:xfrm>
            <a:off x="5680544" y="1875025"/>
            <a:ext cx="3943848" cy="389614"/>
          </a:xfrm>
          <a:prstGeom prst="rect">
            <a:avLst/>
          </a:prstGeom>
          <a:noFill/>
          <a:ln>
            <a:noFill/>
          </a:ln>
        </p:spPr>
        <p:txBody>
          <a:bodyPr vert="horz" wrap="square" lIns="0" tIns="0" rIns="0" bIns="0" rtlCol="0" anchor="t"/>
          <a:lstStyle/>
          <a:p>
            <a:pPr algn="ctr"/>
            <a:r>
              <a:rPr kumimoji="1" lang="en-US" altLang="zh-CN" sz="1800">
                <a:ln w="12700">
                  <a:noFill/>
                </a:ln>
                <a:solidFill>
                  <a:schemeClr val="tx1"/>
                </a:solidFill>
                <a:latin typeface="Source Han Sans" panose="020B0500000000000000" charset="-122"/>
                <a:ea typeface="Source Han Sans" panose="020B0500000000000000" charset="-122"/>
                <a:cs typeface="Source Han Sans" panose="020B0500000000000000" charset="-122"/>
              </a:rPr>
              <a:t>02</a:t>
            </a:r>
            <a:endParaRPr kumimoji="1" lang="zh-CN" altLang="en-US"/>
          </a:p>
        </p:txBody>
      </p:sp>
      <p:sp>
        <p:nvSpPr>
          <p:cNvPr id="6" name="标题 1"/>
          <p:cNvSpPr txBox="1"/>
          <p:nvPr/>
        </p:nvSpPr>
        <p:spPr>
          <a:xfrm>
            <a:off x="5294354" y="5385849"/>
            <a:ext cx="278848" cy="287793"/>
          </a:xfrm>
          <a:prstGeom prst="ellipse">
            <a:avLst/>
          </a:prstGeom>
          <a:noFill/>
          <a:ln w="57150" cap="sq">
            <a:solidFill>
              <a:schemeClr val="accent2"/>
            </a:solidFill>
            <a:miter/>
          </a:ln>
        </p:spPr>
        <p:txBody>
          <a:bodyPr vert="horz" wrap="square" lIns="91440" tIns="45720" rIns="91440" bIns="45720" rtlCol="0" anchor="ctr"/>
          <a:lstStyle/>
          <a:p>
            <a:pPr algn="ctr"/>
            <a:endParaRPr kumimoji="1" lang="zh-CN" altLang="en-US"/>
          </a:p>
        </p:txBody>
      </p:sp>
      <p:sp>
        <p:nvSpPr>
          <p:cNvPr id="7" name="标题 1"/>
          <p:cNvSpPr txBox="1"/>
          <p:nvPr/>
        </p:nvSpPr>
        <p:spPr>
          <a:xfrm flipH="1" flipV="1">
            <a:off x="9638196" y="1755322"/>
            <a:ext cx="150964" cy="155807"/>
          </a:xfrm>
          <a:prstGeom prst="ellipse">
            <a:avLst/>
          </a:prstGeom>
          <a:solidFill>
            <a:schemeClr val="bg1">
              <a:lumMod val="95000"/>
            </a:schemeClr>
          </a:solidFill>
          <a:ln w="5715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660400" y="1590758"/>
            <a:ext cx="4537544" cy="4061460"/>
          </a:xfrm>
          <a:prstGeom prst="roundRect">
            <a:avLst>
              <a:gd name="adj" fmla="val 6335"/>
            </a:avLst>
          </a:prstGeom>
          <a:solidFill>
            <a:schemeClr val="bg1"/>
          </a:solidFill>
          <a:ln w="12700" cap="sq">
            <a:noFill/>
            <a:miter/>
          </a:ln>
          <a:effectLst>
            <a:outerShdw blurRad="203200" dist="38100" dir="2700000" algn="tl" rotWithShape="0">
              <a:srgbClr val="000000">
                <a:alpha val="8000"/>
              </a:srgbClr>
            </a:outerShdw>
          </a:effectLst>
        </p:spPr>
        <p:txBody>
          <a:bodyPr vert="horz" wrap="square" lIns="91440" tIns="45720" rIns="91440" bIns="45720" rtlCol="0" anchor="ctr"/>
          <a:lstStyle/>
          <a:p>
            <a:pPr algn="ctr"/>
            <a:endParaRPr kumimoji="1" lang="zh-CN" altLang="en-US"/>
          </a:p>
        </p:txBody>
      </p:sp>
      <p:sp>
        <p:nvSpPr>
          <p:cNvPr id="9" name="标题 1"/>
          <p:cNvSpPr txBox="1"/>
          <p:nvPr/>
        </p:nvSpPr>
        <p:spPr>
          <a:xfrm>
            <a:off x="957248" y="2297304"/>
            <a:ext cx="3943848" cy="2951054"/>
          </a:xfrm>
          <a:prstGeom prst="rect">
            <a:avLst/>
          </a:prstGeom>
          <a:noFill/>
          <a:ln>
            <a:noFill/>
          </a:ln>
        </p:spPr>
        <p:txBody>
          <a:bodyPr vert="horz" wrap="square" lIns="0" tIns="0" rIns="0" bIns="0" rtlCol="0" anchor="t"/>
          <a:lstStyle/>
          <a:p>
            <a:r>
              <a:rPr kumimoji="1" lang="zh-CN" altLang="en-US" sz="1600" dirty="0">
                <a:ln w="12700">
                  <a:noFill/>
                </a:ln>
                <a:solidFill>
                  <a:schemeClr val="tx1"/>
                </a:solidFill>
                <a:latin typeface="华文中宋" panose="02010600040101010101" pitchFamily="2" charset="-122"/>
                <a:ea typeface="华文中宋" panose="02010600040101010101" pitchFamily="2" charset="-122"/>
                <a:cs typeface="Source Han Sans" panose="020B0500000000000000" charset="-122"/>
              </a:rPr>
              <a:t>      敏感多疑：焦虑型人格的患者通常对周围环境和他人的言行非常敏感，容易过度解读他人的意图，导致不必要的疑虑和担忧。</a:t>
            </a:r>
            <a:endParaRPr kumimoji="1" lang="en-US" altLang="zh-CN" sz="1600" dirty="0">
              <a:ln w="12700">
                <a:noFill/>
              </a:ln>
              <a:solidFill>
                <a:schemeClr val="tx1"/>
              </a:solidFill>
              <a:latin typeface="华文中宋" panose="02010600040101010101" pitchFamily="2" charset="-122"/>
              <a:ea typeface="华文中宋" panose="02010600040101010101" pitchFamily="2" charset="-122"/>
              <a:cs typeface="Source Han Sans" panose="020B0500000000000000" charset="-122"/>
            </a:endParaRPr>
          </a:p>
          <a:p>
            <a:r>
              <a:rPr kumimoji="1" lang="zh-CN" altLang="en-US" sz="1600" dirty="0">
                <a:ln w="12700">
                  <a:noFill/>
                </a:ln>
                <a:solidFill>
                  <a:schemeClr val="tx1"/>
                </a:solidFill>
                <a:latin typeface="华文中宋" panose="02010600040101010101" pitchFamily="2" charset="-122"/>
                <a:ea typeface="华文中宋" panose="02010600040101010101" pitchFamily="2" charset="-122"/>
                <a:cs typeface="Source Han Sans" panose="020B0500000000000000" charset="-122"/>
              </a:rPr>
              <a:t>      缺乏自信：这类患者常常对自己的能力和价值感到怀疑，缺乏自信，即使在面对一些普通的事情时也感到紧张不安。</a:t>
            </a:r>
            <a:endParaRPr kumimoji="1" lang="en-US" altLang="zh-CN" sz="1600" dirty="0">
              <a:ln w="12700">
                <a:noFill/>
              </a:ln>
              <a:solidFill>
                <a:schemeClr val="tx1"/>
              </a:solidFill>
              <a:latin typeface="华文中宋" panose="02010600040101010101" pitchFamily="2" charset="-122"/>
              <a:ea typeface="华文中宋" panose="02010600040101010101" pitchFamily="2" charset="-122"/>
              <a:cs typeface="Source Han Sans" panose="020B0500000000000000" charset="-122"/>
            </a:endParaRPr>
          </a:p>
          <a:p>
            <a:r>
              <a:rPr kumimoji="1" lang="en-US" altLang="zh-CN" sz="1600" dirty="0">
                <a:ln w="12700">
                  <a:noFill/>
                </a:ln>
                <a:latin typeface="华文中宋" panose="02010600040101010101" pitchFamily="2" charset="-122"/>
                <a:ea typeface="华文中宋" panose="02010600040101010101" pitchFamily="2" charset="-122"/>
                <a:cs typeface="Source Han Sans" panose="020B0500000000000000" charset="-122"/>
              </a:rPr>
              <a:t>      </a:t>
            </a:r>
            <a:r>
              <a:rPr kumimoji="1" lang="zh-CN" altLang="en-US" sz="1600" dirty="0">
                <a:ln w="12700">
                  <a:noFill/>
                </a:ln>
                <a:solidFill>
                  <a:schemeClr val="tx1"/>
                </a:solidFill>
                <a:latin typeface="华文中宋" panose="02010600040101010101" pitchFamily="2" charset="-122"/>
                <a:ea typeface="华文中宋" panose="02010600040101010101" pitchFamily="2" charset="-122"/>
                <a:cs typeface="Source Han Sans" panose="020B0500000000000000" charset="-122"/>
              </a:rPr>
              <a:t>过度担心：焦虑型人格的患者往往过度担心自己的事情，对未来可能发生的负面事件感到恐惧，即使这些事件发生的可能性很小。</a:t>
            </a:r>
            <a:endParaRPr kumimoji="1" lang="zh-CN" altLang="en-US" sz="2000" dirty="0">
              <a:latin typeface="华文中宋" panose="02010600040101010101" pitchFamily="2" charset="-122"/>
              <a:ea typeface="华文中宋" panose="02010600040101010101" pitchFamily="2" charset="-122"/>
            </a:endParaRPr>
          </a:p>
        </p:txBody>
      </p:sp>
      <p:sp>
        <p:nvSpPr>
          <p:cNvPr id="10" name="标题 1"/>
          <p:cNvSpPr txBox="1"/>
          <p:nvPr/>
        </p:nvSpPr>
        <p:spPr>
          <a:xfrm>
            <a:off x="957248" y="1875025"/>
            <a:ext cx="3943848" cy="389614"/>
          </a:xfrm>
          <a:prstGeom prst="rect">
            <a:avLst/>
          </a:prstGeom>
          <a:noFill/>
          <a:ln>
            <a:noFill/>
          </a:ln>
        </p:spPr>
        <p:txBody>
          <a:bodyPr vert="horz" wrap="square" lIns="0" tIns="0" rIns="0" bIns="0" rtlCol="0" anchor="t"/>
          <a:lstStyle/>
          <a:p>
            <a:pPr algn="ctr"/>
            <a:r>
              <a:rPr kumimoji="1" lang="en-US" altLang="zh-CN" sz="1800">
                <a:ln w="12700">
                  <a:noFill/>
                </a:ln>
                <a:solidFill>
                  <a:schemeClr val="tx1"/>
                </a:solidFill>
                <a:latin typeface="Source Han Sans" panose="020B0500000000000000" charset="-122"/>
                <a:ea typeface="Source Han Sans" panose="020B0500000000000000" charset="-122"/>
                <a:cs typeface="Source Han Sans" panose="020B0500000000000000" charset="-122"/>
              </a:rPr>
              <a:t>01</a:t>
            </a:r>
            <a:endParaRPr kumimoji="1" lang="zh-CN" altLang="en-US"/>
          </a:p>
        </p:txBody>
      </p:sp>
      <p:sp>
        <p:nvSpPr>
          <p:cNvPr id="11" name="标题 1"/>
          <p:cNvSpPr txBox="1"/>
          <p:nvPr/>
        </p:nvSpPr>
        <p:spPr>
          <a:xfrm>
            <a:off x="571058" y="5385849"/>
            <a:ext cx="278848" cy="287793"/>
          </a:xfrm>
          <a:prstGeom prst="ellipse">
            <a:avLst/>
          </a:prstGeom>
          <a:noFill/>
          <a:ln w="57150" cap="sq">
            <a:solidFill>
              <a:schemeClr val="accent2"/>
            </a:solidFill>
            <a:miter/>
          </a:ln>
        </p:spPr>
        <p:txBody>
          <a:bodyPr vert="horz" wrap="square" lIns="91440" tIns="45720" rIns="91440" bIns="45720" rtlCol="0" anchor="ctr"/>
          <a:lstStyle/>
          <a:p>
            <a:pPr algn="ctr"/>
            <a:endParaRPr kumimoji="1" lang="zh-CN" altLang="en-US"/>
          </a:p>
        </p:txBody>
      </p:sp>
      <p:sp>
        <p:nvSpPr>
          <p:cNvPr id="12" name="标题 1"/>
          <p:cNvSpPr txBox="1"/>
          <p:nvPr/>
        </p:nvSpPr>
        <p:spPr>
          <a:xfrm flipH="1" flipV="1">
            <a:off x="4914900" y="1755322"/>
            <a:ext cx="150964" cy="155807"/>
          </a:xfrm>
          <a:prstGeom prst="ellipse">
            <a:avLst/>
          </a:prstGeom>
          <a:solidFill>
            <a:schemeClr val="bg1">
              <a:lumMod val="95000"/>
            </a:schemeClr>
          </a:solidFill>
          <a:ln w="5715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a:off x="810592" y="263750"/>
            <a:ext cx="10878487" cy="432000"/>
          </a:xfrm>
          <a:prstGeom prst="rect">
            <a:avLst/>
          </a:prstGeom>
          <a:noFill/>
          <a:ln>
            <a:noFill/>
          </a:ln>
        </p:spPr>
        <p:txBody>
          <a:bodyPr vert="horz" wrap="square" lIns="0" tIns="0" rIns="0" bIns="0" rtlCol="0" anchor="ctr"/>
          <a:lstStyle/>
          <a:p>
            <a:pPr algn="l"/>
            <a:r>
              <a:rPr kumimoji="1" lang="en-US" altLang="zh-CN" sz="3200">
                <a:ln w="12700">
                  <a:noFill/>
                </a:ln>
                <a:solidFill>
                  <a:schemeClr val="tx1"/>
                </a:solidFill>
                <a:latin typeface="Source Han Sans CN Bold" panose="020B0800000000000000" charset="-122"/>
                <a:ea typeface="Source Han Sans CN Bold" panose="020B0800000000000000" charset="-122"/>
                <a:cs typeface="Source Han Sans CN Bold" panose="020B0800000000000000" charset="-122"/>
              </a:rPr>
              <a:t>焦虑型人格</a:t>
            </a:r>
            <a:endParaRPr kumimoji="1" lang="zh-CN" altLang="en-US"/>
          </a:p>
        </p:txBody>
      </p:sp>
      <p:sp>
        <p:nvSpPr>
          <p:cNvPr id="14" name="标题 1"/>
          <p:cNvSpPr txBox="1"/>
          <p:nvPr/>
        </p:nvSpPr>
        <p:spPr>
          <a:xfrm>
            <a:off x="327659" y="324821"/>
            <a:ext cx="159713" cy="159713"/>
          </a:xfrm>
          <a:prstGeom prst="rect">
            <a:avLst/>
          </a:prstGeom>
          <a:noFill/>
          <a:ln w="12700" cap="sq">
            <a:solidFill>
              <a:schemeClr val="bg1">
                <a:lumMod val="65000"/>
              </a:schemeClr>
            </a:solidFill>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382730" y="379892"/>
            <a:ext cx="255445" cy="255445"/>
          </a:xfrm>
          <a:prstGeom prst="rect">
            <a:avLst/>
          </a:prstGeom>
          <a:solidFill>
            <a:schemeClr val="tx1">
              <a:lumMod val="75000"/>
              <a:lumOff val="25000"/>
            </a:schemeClr>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7167517" y="2140244"/>
            <a:ext cx="4125290" cy="1571904"/>
          </a:xfrm>
          <a:prstGeom prst="rect">
            <a:avLst/>
          </a:prstGeom>
          <a:noFill/>
          <a:ln>
            <a:noFill/>
          </a:ln>
        </p:spPr>
        <p:txBody>
          <a:bodyPr vert="horz" wrap="square" lIns="0" tIns="0" rIns="0" bIns="0" rtlCol="0" anchor="t"/>
          <a:lstStyle/>
          <a:p>
            <a:pPr algn="l"/>
            <a:r>
              <a:rPr kumimoji="1" lang="en-US" altLang="zh-CN" sz="1600" dirty="0" err="1">
                <a:ln w="12700">
                  <a:noFill/>
                </a:ln>
                <a:solidFill>
                  <a:schemeClr val="tx1"/>
                </a:solidFill>
                <a:latin typeface="华文中宋" panose="02010600040101010101" pitchFamily="2" charset="-122"/>
                <a:ea typeface="华文中宋" panose="02010600040101010101" pitchFamily="2" charset="-122"/>
                <a:cs typeface="Source Han Sans" panose="020B0500000000000000" charset="-122"/>
              </a:rPr>
              <a:t>边缘型人格的人感到自己不属于社会的主流</a:t>
            </a:r>
            <a:r>
              <a:rPr kumimoji="1" lang="zh-CN" altLang="en-US" sz="1600" dirty="0">
                <a:ln w="12700">
                  <a:noFill/>
                </a:ln>
                <a:solidFill>
                  <a:schemeClr val="tx1"/>
                </a:solidFill>
                <a:latin typeface="华文中宋" panose="02010600040101010101" pitchFamily="2" charset="-122"/>
                <a:ea typeface="华文中宋" panose="02010600040101010101" pitchFamily="2" charset="-122"/>
                <a:cs typeface="Source Han Sans" panose="020B0500000000000000" charset="-122"/>
              </a:rPr>
              <a:t>，</a:t>
            </a:r>
            <a:r>
              <a:rPr kumimoji="1" lang="en-US" altLang="zh-CN" sz="1600" dirty="0">
                <a:ln w="12700">
                  <a:noFill/>
                </a:ln>
                <a:solidFill>
                  <a:schemeClr val="tx1"/>
                </a:solidFill>
                <a:latin typeface="华文中宋" panose="02010600040101010101" pitchFamily="2" charset="-122"/>
                <a:ea typeface="华文中宋" panose="02010600040101010101" pitchFamily="2" charset="-122"/>
                <a:cs typeface="Source Han Sans" panose="020B0500000000000000" charset="-122"/>
              </a:rPr>
              <a:t> </a:t>
            </a:r>
            <a:r>
              <a:rPr kumimoji="1" lang="en-US" altLang="zh-CN" sz="1600" dirty="0" err="1">
                <a:ln w="12700">
                  <a:noFill/>
                </a:ln>
                <a:solidFill>
                  <a:schemeClr val="tx1"/>
                </a:solidFill>
                <a:latin typeface="华文中宋" panose="02010600040101010101" pitchFamily="2" charset="-122"/>
                <a:ea typeface="华文中宋" panose="02010600040101010101" pitchFamily="2" charset="-122"/>
                <a:cs typeface="Source Han Sans" panose="020B0500000000000000" charset="-122"/>
              </a:rPr>
              <a:t>表现为孤独、不合群以及自我孤立</a:t>
            </a:r>
            <a:r>
              <a:rPr kumimoji="1" lang="en-US" altLang="zh-CN" sz="1600" dirty="0">
                <a:ln w="12700">
                  <a:noFill/>
                </a:ln>
                <a:solidFill>
                  <a:schemeClr val="tx1"/>
                </a:solidFill>
                <a:latin typeface="华文中宋" panose="02010600040101010101" pitchFamily="2" charset="-122"/>
                <a:ea typeface="华文中宋" panose="02010600040101010101" pitchFamily="2" charset="-122"/>
                <a:cs typeface="Source Han Sans" panose="020B0500000000000000" charset="-122"/>
              </a:rPr>
              <a:t> 。</a:t>
            </a:r>
            <a:r>
              <a:rPr kumimoji="1" lang="zh-CN" altLang="en-US" sz="1600" dirty="0">
                <a:ln w="12700">
                  <a:noFill/>
                </a:ln>
                <a:latin typeface="华文中宋" panose="02010600040101010101" pitchFamily="2" charset="-122"/>
                <a:ea typeface="华文中宋" panose="02010600040101010101" pitchFamily="2" charset="-122"/>
                <a:cs typeface="Source Han Sans" panose="020B0500000000000000" charset="-122"/>
              </a:rPr>
              <a:t>他们可能恐惧被遗弃，自我形象和自我价值感不稳定，人际关系困难，甚至有自我伤害行为。</a:t>
            </a:r>
            <a:endParaRPr kumimoji="1" lang="zh-CN" altLang="en-US" sz="2000" dirty="0">
              <a:latin typeface="华文中宋" panose="02010600040101010101" pitchFamily="2" charset="-122"/>
              <a:ea typeface="华文中宋" panose="02010600040101010101" pitchFamily="2" charset="-122"/>
            </a:endParaRPr>
          </a:p>
        </p:txBody>
      </p:sp>
      <p:sp>
        <p:nvSpPr>
          <p:cNvPr id="3" name="标题 1"/>
          <p:cNvSpPr txBox="1"/>
          <p:nvPr/>
        </p:nvSpPr>
        <p:spPr>
          <a:xfrm>
            <a:off x="6958176" y="2258232"/>
            <a:ext cx="109075" cy="109075"/>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7167517" y="4044036"/>
            <a:ext cx="4125290" cy="1571904"/>
          </a:xfrm>
          <a:prstGeom prst="rect">
            <a:avLst/>
          </a:prstGeom>
          <a:noFill/>
          <a:ln>
            <a:noFill/>
          </a:ln>
        </p:spPr>
        <p:txBody>
          <a:bodyPr vert="horz" wrap="square" lIns="0" tIns="0" rIns="0" bIns="0" rtlCol="0" anchor="t"/>
          <a:lstStyle/>
          <a:p>
            <a:pPr algn="l"/>
            <a:r>
              <a:rPr kumimoji="1" lang="zh-CN" altLang="en-US" sz="1600" dirty="0">
                <a:ln w="12700">
                  <a:noFill/>
                </a:ln>
                <a:latin typeface="华文中宋" panose="02010600040101010101" pitchFamily="2" charset="-122"/>
                <a:ea typeface="华文中宋" panose="02010600040101010101" pitchFamily="2" charset="-122"/>
              </a:rPr>
              <a:t>边缘型人格障碍的改善需要多方面的努力，包括心理治疗、药物治疗、以及个人的自我调节和社会支持等方面。</a:t>
            </a:r>
            <a:endParaRPr kumimoji="1" lang="zh-CN" altLang="en-US" sz="1600" dirty="0">
              <a:ln w="12700">
                <a:noFill/>
              </a:ln>
              <a:latin typeface="华文中宋" panose="02010600040101010101" pitchFamily="2" charset="-122"/>
              <a:ea typeface="华文中宋" panose="02010600040101010101" pitchFamily="2" charset="-122"/>
            </a:endParaRPr>
          </a:p>
        </p:txBody>
      </p:sp>
      <p:sp>
        <p:nvSpPr>
          <p:cNvPr id="5" name="标题 1"/>
          <p:cNvSpPr txBox="1"/>
          <p:nvPr/>
        </p:nvSpPr>
        <p:spPr>
          <a:xfrm>
            <a:off x="6958176" y="4145690"/>
            <a:ext cx="109075" cy="109075"/>
          </a:xfrm>
          <a:prstGeom prst="rect">
            <a:avLst/>
          </a:prstGeom>
          <a:solidFill>
            <a:schemeClr val="tx1">
              <a:lumMod val="65000"/>
              <a:lumOff val="35000"/>
            </a:schemeClr>
          </a:solidFill>
          <a:ln w="12700" cap="sq">
            <a:noFill/>
            <a:miter/>
          </a:ln>
        </p:spPr>
        <p:txBody>
          <a:bodyPr vert="horz" wrap="square" lIns="91440" tIns="45720" rIns="91440" bIns="45720" rtlCol="0" anchor="ctr"/>
          <a:lstStyle/>
          <a:p>
            <a:pPr algn="ctr"/>
            <a:endParaRPr kumimoji="1" lang="zh-CN" altLang="en-US"/>
          </a:p>
        </p:txBody>
      </p:sp>
      <p:pic>
        <p:nvPicPr>
          <p:cNvPr id="6" name="图片 5"/>
          <p:cNvPicPr>
            <a:picLocks noChangeAspect="1"/>
          </p:cNvPicPr>
          <p:nvPr/>
        </p:nvPicPr>
        <p:blipFill>
          <a:blip r:embed="rId1"/>
          <a:srcRect/>
          <a:stretch>
            <a:fillRect/>
          </a:stretch>
        </p:blipFill>
        <p:spPr>
          <a:xfrm>
            <a:off x="568327" y="2314777"/>
            <a:ext cx="5803895" cy="3426249"/>
          </a:xfrm>
          <a:prstGeom prst="rect">
            <a:avLst/>
          </a:prstGeom>
          <a:noFill/>
          <a:ln>
            <a:noFill/>
          </a:ln>
        </p:spPr>
      </p:pic>
      <p:pic>
        <p:nvPicPr>
          <p:cNvPr id="7" name="图片 6"/>
          <p:cNvPicPr>
            <a:picLocks noChangeAspect="1"/>
          </p:cNvPicPr>
          <p:nvPr/>
        </p:nvPicPr>
        <p:blipFill>
          <a:blip r:embed="rId2"/>
          <a:srcRect l="4653" r="4653" b="36733"/>
          <a:stretch>
            <a:fillRect/>
          </a:stretch>
        </p:blipFill>
        <p:spPr>
          <a:xfrm>
            <a:off x="85091" y="4585429"/>
            <a:ext cx="6598918" cy="1697498"/>
          </a:xfrm>
          <a:prstGeom prst="rect">
            <a:avLst/>
          </a:prstGeom>
          <a:noFill/>
          <a:ln>
            <a:noFill/>
          </a:ln>
        </p:spPr>
      </p:pic>
      <p:sp>
        <p:nvSpPr>
          <p:cNvPr id="8" name="标题 1"/>
          <p:cNvSpPr txBox="1"/>
          <p:nvPr/>
        </p:nvSpPr>
        <p:spPr>
          <a:xfrm>
            <a:off x="1374775" y="2476500"/>
            <a:ext cx="4191000" cy="2590800"/>
          </a:xfrm>
          <a:prstGeom prst="rect">
            <a:avLst/>
          </a:prstGeom>
          <a:blipFill>
            <a:blip r:embed="rId3"/>
            <a:srcRect/>
            <a:stretch>
              <a:fillRect/>
            </a:stretch>
          </a:blipFill>
          <a:ln w="9525"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810592" y="263750"/>
            <a:ext cx="10878487" cy="432000"/>
          </a:xfrm>
          <a:prstGeom prst="rect">
            <a:avLst/>
          </a:prstGeom>
          <a:noFill/>
          <a:ln>
            <a:noFill/>
          </a:ln>
        </p:spPr>
        <p:txBody>
          <a:bodyPr vert="horz" wrap="square" lIns="0" tIns="0" rIns="0" bIns="0" rtlCol="0" anchor="ctr"/>
          <a:lstStyle/>
          <a:p>
            <a:pPr algn="l"/>
            <a:r>
              <a:rPr kumimoji="1" lang="en-US" altLang="zh-CN" sz="3200">
                <a:ln w="12700">
                  <a:noFill/>
                </a:ln>
                <a:solidFill>
                  <a:schemeClr val="tx1"/>
                </a:solidFill>
                <a:latin typeface="Source Han Sans CN Bold" panose="020B0800000000000000" charset="-122"/>
                <a:ea typeface="Source Han Sans CN Bold" panose="020B0800000000000000" charset="-122"/>
                <a:cs typeface="Source Han Sans CN Bold" panose="020B0800000000000000" charset="-122"/>
              </a:rPr>
              <a:t>边缘型人格</a:t>
            </a:r>
            <a:endParaRPr kumimoji="1" lang="zh-CN" altLang="en-US"/>
          </a:p>
        </p:txBody>
      </p:sp>
      <p:sp>
        <p:nvSpPr>
          <p:cNvPr id="10" name="标题 1"/>
          <p:cNvSpPr txBox="1"/>
          <p:nvPr/>
        </p:nvSpPr>
        <p:spPr>
          <a:xfrm>
            <a:off x="327659" y="324821"/>
            <a:ext cx="159713" cy="159713"/>
          </a:xfrm>
          <a:prstGeom prst="rect">
            <a:avLst/>
          </a:prstGeom>
          <a:noFill/>
          <a:ln w="12700" cap="sq">
            <a:solidFill>
              <a:schemeClr val="bg1">
                <a:lumMod val="65000"/>
              </a:schemeClr>
            </a:solid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382730" y="379892"/>
            <a:ext cx="255445" cy="255445"/>
          </a:xfrm>
          <a:prstGeom prst="rect">
            <a:avLst/>
          </a:prstGeom>
          <a:solidFill>
            <a:schemeClr val="tx1">
              <a:lumMod val="75000"/>
              <a:lumOff val="25000"/>
            </a:schemeClr>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6019600" y="2355653"/>
            <a:ext cx="152802" cy="152802"/>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8407465" y="2000054"/>
            <a:ext cx="864000" cy="864000"/>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8299465" y="1892054"/>
            <a:ext cx="1080000" cy="1080000"/>
          </a:xfrm>
          <a:prstGeom prst="arc">
            <a:avLst>
              <a:gd name="adj1" fmla="val 15254727"/>
              <a:gd name="adj2" fmla="val 9694577"/>
            </a:avLst>
          </a:prstGeom>
          <a:noFill/>
          <a:ln w="28575" cap="rnd">
            <a:solidFill>
              <a:schemeClr val="accent1"/>
            </a:solid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8605465" y="2227191"/>
            <a:ext cx="468000" cy="409726"/>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bg1"/>
          </a:solidFill>
          <a:ln w="12700" cap="sq">
            <a:noFill/>
            <a:miter/>
          </a:ln>
          <a:effectLst/>
        </p:spPr>
        <p:txBody>
          <a:bodyPr vert="horz" wrap="square" lIns="91440" tIns="45720" rIns="91440" bIns="45720" rtlCol="0" anchor="ctr"/>
          <a:lstStyle/>
          <a:p>
            <a:pPr algn="ctr"/>
            <a:endParaRPr kumimoji="1" lang="zh-CN" altLang="en-US"/>
          </a:p>
        </p:txBody>
      </p:sp>
      <p:sp>
        <p:nvSpPr>
          <p:cNvPr id="6" name="标题 1"/>
          <p:cNvSpPr txBox="1"/>
          <p:nvPr/>
        </p:nvSpPr>
        <p:spPr>
          <a:xfrm>
            <a:off x="6577078" y="3091191"/>
            <a:ext cx="4524776" cy="829323"/>
          </a:xfrm>
          <a:prstGeom prst="rect">
            <a:avLst/>
          </a:prstGeom>
          <a:noFill/>
          <a:ln cap="sq">
            <a:noFill/>
          </a:ln>
          <a:effectLst/>
        </p:spPr>
        <p:txBody>
          <a:bodyPr vert="horz" wrap="square" lIns="0" tIns="0" rIns="0" bIns="0" rtlCol="0" anchor="ctr"/>
          <a:lstStyle/>
          <a:p>
            <a:pPr algn="ctr"/>
            <a:r>
              <a:rPr kumimoji="1" lang="en-US" altLang="zh-CN" sz="2000">
                <a:ln w="12700">
                  <a:noFill/>
                </a:ln>
                <a:solidFill>
                  <a:schemeClr val="tx1"/>
                </a:solidFill>
                <a:latin typeface="OPPOSans H" panose="00020600040101010101" charset="-122"/>
                <a:ea typeface="OPPOSans H" panose="00020600040101010101" charset="-122"/>
                <a:cs typeface="OPPOSans H" panose="00020600040101010101" charset="-122"/>
              </a:rPr>
              <a:t>02</a:t>
            </a:r>
            <a:endParaRPr kumimoji="1" lang="zh-CN" altLang="en-US"/>
          </a:p>
        </p:txBody>
      </p:sp>
      <p:sp>
        <p:nvSpPr>
          <p:cNvPr id="7" name="标题 1"/>
          <p:cNvSpPr txBox="1"/>
          <p:nvPr/>
        </p:nvSpPr>
        <p:spPr>
          <a:xfrm>
            <a:off x="6577078" y="3932486"/>
            <a:ext cx="4524776" cy="1440000"/>
          </a:xfrm>
          <a:prstGeom prst="rect">
            <a:avLst/>
          </a:prstGeom>
          <a:noFill/>
          <a:ln>
            <a:noFill/>
          </a:ln>
        </p:spPr>
        <p:txBody>
          <a:bodyPr vert="horz" wrap="square" lIns="0" tIns="0" rIns="0" bIns="0" rtlCol="0" anchor="t"/>
          <a:lstStyle/>
          <a:p>
            <a:r>
              <a:rPr kumimoji="1" lang="zh-CN" altLang="en-US" sz="1600" dirty="0">
                <a:ln w="12700">
                  <a:noFill/>
                </a:ln>
                <a:latin typeface="华文中宋" panose="02010600040101010101" pitchFamily="2" charset="-122"/>
                <a:ea typeface="华文中宋" panose="02010600040101010101" pitchFamily="2" charset="-122"/>
              </a:rPr>
              <a:t>      他们也可能注重工作成效而忽略乐趣：这类人往往过分看重工作成效，而忽视兴趣和乐趣，以及人际关系的重要性。他们可能过于投入工作，以致于缺乏愉快和满足的内心体验，对工作的不完善之处感到内疚和悔恨。</a:t>
            </a:r>
            <a:endParaRPr kumimoji="1" lang="zh-CN" altLang="en-US" sz="1600" dirty="0">
              <a:ln w="12700">
                <a:noFill/>
              </a:ln>
              <a:latin typeface="华文中宋" panose="02010600040101010101" pitchFamily="2" charset="-122"/>
              <a:ea typeface="华文中宋" panose="02010600040101010101" pitchFamily="2" charset="-122"/>
            </a:endParaRPr>
          </a:p>
        </p:txBody>
      </p:sp>
      <p:sp>
        <p:nvSpPr>
          <p:cNvPr id="8" name="标题 1"/>
          <p:cNvSpPr txBox="1"/>
          <p:nvPr/>
        </p:nvSpPr>
        <p:spPr>
          <a:xfrm>
            <a:off x="2907834" y="2000054"/>
            <a:ext cx="864000" cy="864000"/>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2799834" y="1892054"/>
            <a:ext cx="1080000" cy="1080000"/>
          </a:xfrm>
          <a:prstGeom prst="arc">
            <a:avLst>
              <a:gd name="adj1" fmla="val 393838"/>
              <a:gd name="adj2" fmla="val 18064512"/>
            </a:avLst>
          </a:prstGeom>
          <a:noFill/>
          <a:ln w="28575" cap="rnd">
            <a:solidFill>
              <a:schemeClr val="accent1"/>
            </a:solid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3123835" y="2216054"/>
            <a:ext cx="432000" cy="432000"/>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ahLst/>
            <a:cxn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w="12700" cap="sq">
            <a:noFill/>
            <a:miter/>
          </a:ln>
          <a:effectLst/>
        </p:spPr>
        <p:txBody>
          <a:bodyPr vert="horz" wrap="square" lIns="91440" tIns="45720" rIns="91440" bIns="45720" rtlCol="0" anchor="ctr"/>
          <a:lstStyle/>
          <a:p>
            <a:pPr algn="ctr"/>
            <a:endParaRPr kumimoji="1" lang="zh-CN" altLang="en-US"/>
          </a:p>
        </p:txBody>
      </p:sp>
      <p:sp>
        <p:nvSpPr>
          <p:cNvPr id="11" name="标题 1"/>
          <p:cNvSpPr txBox="1"/>
          <p:nvPr/>
        </p:nvSpPr>
        <p:spPr>
          <a:xfrm>
            <a:off x="1077446" y="3091191"/>
            <a:ext cx="4524776" cy="829323"/>
          </a:xfrm>
          <a:prstGeom prst="rect">
            <a:avLst/>
          </a:prstGeom>
          <a:noFill/>
          <a:ln cap="sq">
            <a:noFill/>
          </a:ln>
          <a:effectLst/>
        </p:spPr>
        <p:txBody>
          <a:bodyPr vert="horz" wrap="square" lIns="0" tIns="0" rIns="0" bIns="0" rtlCol="0" anchor="ctr"/>
          <a:lstStyle/>
          <a:p>
            <a:pPr algn="ctr"/>
            <a:r>
              <a:rPr kumimoji="1" lang="en-US" altLang="zh-CN" sz="2000">
                <a:ln w="12700">
                  <a:noFill/>
                </a:ln>
                <a:solidFill>
                  <a:schemeClr val="tx1"/>
                </a:solidFill>
                <a:latin typeface="OPPOSans H" panose="00020600040101010101" charset="-122"/>
                <a:ea typeface="OPPOSans H" panose="00020600040101010101" charset="-122"/>
                <a:cs typeface="OPPOSans H" panose="00020600040101010101" charset="-122"/>
              </a:rPr>
              <a:t>01</a:t>
            </a:r>
            <a:endParaRPr kumimoji="1" lang="zh-CN" altLang="en-US"/>
          </a:p>
        </p:txBody>
      </p:sp>
      <p:sp>
        <p:nvSpPr>
          <p:cNvPr id="12" name="标题 1"/>
          <p:cNvSpPr txBox="1"/>
          <p:nvPr/>
        </p:nvSpPr>
        <p:spPr>
          <a:xfrm>
            <a:off x="1077446" y="3932486"/>
            <a:ext cx="4524776" cy="1440000"/>
          </a:xfrm>
          <a:prstGeom prst="rect">
            <a:avLst/>
          </a:prstGeom>
          <a:noFill/>
          <a:ln>
            <a:noFill/>
          </a:ln>
        </p:spPr>
        <p:txBody>
          <a:bodyPr vert="horz" wrap="square" lIns="0" tIns="0" rIns="0" bIns="0" rtlCol="0" anchor="t"/>
          <a:lstStyle/>
          <a:p>
            <a:r>
              <a:rPr kumimoji="1" lang="en-US" altLang="zh-CN" sz="1400" dirty="0">
                <a:ln w="12700">
                  <a:noFill/>
                </a:ln>
                <a:solidFill>
                  <a:schemeClr val="tx1"/>
                </a:solidFill>
                <a:latin typeface="Source Han Sans" panose="020B0500000000000000" charset="-122"/>
                <a:ea typeface="Source Han Sans" panose="020B0500000000000000" charset="-122"/>
                <a:cs typeface="Source Han Sans" panose="020B0500000000000000" charset="-122"/>
              </a:rPr>
              <a:t>          </a:t>
            </a:r>
            <a:r>
              <a:rPr kumimoji="1" lang="en-US" altLang="zh-CN" sz="1600" dirty="0" err="1">
                <a:ln w="12700">
                  <a:noFill/>
                </a:ln>
                <a:latin typeface="华文中宋" panose="02010600040101010101" pitchFamily="2" charset="-122"/>
                <a:ea typeface="华文中宋" panose="02010600040101010101" pitchFamily="2" charset="-122"/>
              </a:rPr>
              <a:t>强迫型人格的人对细节过分追求完美，严格控制自己和他人</a:t>
            </a:r>
            <a:r>
              <a:rPr kumimoji="1" lang="en-US" altLang="zh-CN" sz="1600" dirty="0">
                <a:ln w="12700">
                  <a:noFill/>
                </a:ln>
                <a:latin typeface="华文中宋" panose="02010600040101010101" pitchFamily="2" charset="-122"/>
                <a:ea typeface="华文中宋" panose="02010600040101010101" pitchFamily="2" charset="-122"/>
              </a:rPr>
              <a:t>。</a:t>
            </a:r>
            <a:r>
              <a:rPr kumimoji="1" lang="zh-CN" altLang="en-US" sz="1600" dirty="0">
                <a:ln w="12700">
                  <a:noFill/>
                </a:ln>
                <a:latin typeface="华文中宋" panose="02010600040101010101" pitchFamily="2" charset="-122"/>
                <a:ea typeface="华文中宋" panose="02010600040101010101" pitchFamily="2" charset="-122"/>
              </a:rPr>
              <a:t>他们通常会制定并严格遵守一套自己的规则和流程，不容许任何变更或遗漏，生怕错过任何要点。这种对细节和规则的过分关注往往导致他们过度仔细和重复，以至于拖延任务的完成。</a:t>
            </a:r>
            <a:endParaRPr kumimoji="1" lang="zh-CN" altLang="en-US" sz="1600" dirty="0">
              <a:ln w="12700">
                <a:noFill/>
              </a:ln>
              <a:latin typeface="华文中宋" panose="02010600040101010101" pitchFamily="2" charset="-122"/>
              <a:ea typeface="华文中宋" panose="02010600040101010101" pitchFamily="2" charset="-122"/>
            </a:endParaRPr>
          </a:p>
        </p:txBody>
      </p:sp>
      <p:sp>
        <p:nvSpPr>
          <p:cNvPr id="13" name="标题 1"/>
          <p:cNvSpPr txBox="1"/>
          <p:nvPr/>
        </p:nvSpPr>
        <p:spPr>
          <a:xfrm>
            <a:off x="810592" y="263750"/>
            <a:ext cx="10878487" cy="432000"/>
          </a:xfrm>
          <a:prstGeom prst="rect">
            <a:avLst/>
          </a:prstGeom>
          <a:noFill/>
          <a:ln>
            <a:noFill/>
          </a:ln>
        </p:spPr>
        <p:txBody>
          <a:bodyPr vert="horz" wrap="square" lIns="0" tIns="0" rIns="0" bIns="0" rtlCol="0" anchor="ctr"/>
          <a:lstStyle/>
          <a:p>
            <a:pPr algn="l"/>
            <a:r>
              <a:rPr kumimoji="1" lang="en-US" altLang="zh-CN" sz="3200">
                <a:ln w="12700">
                  <a:noFill/>
                </a:ln>
                <a:solidFill>
                  <a:schemeClr val="tx1"/>
                </a:solidFill>
                <a:latin typeface="Source Han Sans CN Bold" panose="020B0800000000000000" charset="-122"/>
                <a:ea typeface="Source Han Sans CN Bold" panose="020B0800000000000000" charset="-122"/>
                <a:cs typeface="Source Han Sans CN Bold" panose="020B0800000000000000" charset="-122"/>
              </a:rPr>
              <a:t>强迫型人格</a:t>
            </a:r>
            <a:endParaRPr kumimoji="1" lang="zh-CN" altLang="en-US"/>
          </a:p>
        </p:txBody>
      </p:sp>
      <p:sp>
        <p:nvSpPr>
          <p:cNvPr id="14" name="标题 1"/>
          <p:cNvSpPr txBox="1"/>
          <p:nvPr/>
        </p:nvSpPr>
        <p:spPr>
          <a:xfrm>
            <a:off x="327659" y="324821"/>
            <a:ext cx="159713" cy="159713"/>
          </a:xfrm>
          <a:prstGeom prst="rect">
            <a:avLst/>
          </a:prstGeom>
          <a:noFill/>
          <a:ln w="12700" cap="sq">
            <a:solidFill>
              <a:schemeClr val="bg1">
                <a:lumMod val="65000"/>
              </a:schemeClr>
            </a:solidFill>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382730" y="379892"/>
            <a:ext cx="255445" cy="255445"/>
          </a:xfrm>
          <a:prstGeom prst="rect">
            <a:avLst/>
          </a:prstGeom>
          <a:solidFill>
            <a:schemeClr val="tx1">
              <a:lumMod val="75000"/>
              <a:lumOff val="25000"/>
            </a:schemeClr>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4774964" y="522861"/>
            <a:ext cx="2642069" cy="923330"/>
          </a:xfrm>
          <a:prstGeom prst="rect">
            <a:avLst/>
          </a:prstGeom>
          <a:noFill/>
          <a:ln>
            <a:noFill/>
          </a:ln>
        </p:spPr>
        <p:txBody>
          <a:bodyPr vert="horz" wrap="square" lIns="0" tIns="0" rIns="0" bIns="0" rtlCol="0" anchor="t"/>
          <a:lstStyle/>
          <a:p>
            <a:pPr algn="ctr"/>
            <a:r>
              <a:rPr kumimoji="1" lang="en-US" altLang="zh-CN" sz="6600">
                <a:ln w="12700">
                  <a:noFill/>
                </a:ln>
                <a:solidFill>
                  <a:schemeClr val="accent1"/>
                </a:solidFill>
                <a:latin typeface="OPPOSans H" panose="00020600040101010101" charset="-122"/>
                <a:ea typeface="OPPOSans H" panose="00020600040101010101" charset="-122"/>
                <a:cs typeface="OPPOSans H" panose="00020600040101010101" charset="-122"/>
              </a:rPr>
              <a:t>目 录</a:t>
            </a:r>
            <a:endParaRPr kumimoji="1" lang="zh-CN" altLang="en-US"/>
          </a:p>
        </p:txBody>
      </p:sp>
      <p:sp>
        <p:nvSpPr>
          <p:cNvPr id="3" name="标题 1"/>
          <p:cNvSpPr txBox="1"/>
          <p:nvPr/>
        </p:nvSpPr>
        <p:spPr>
          <a:xfrm>
            <a:off x="4929654" y="1477994"/>
            <a:ext cx="2332690" cy="501875"/>
          </a:xfrm>
          <a:prstGeom prst="rect">
            <a:avLst/>
          </a:prstGeom>
          <a:noFill/>
          <a:ln>
            <a:noFill/>
          </a:ln>
        </p:spPr>
        <p:txBody>
          <a:bodyPr vert="horz" wrap="none" lIns="0" tIns="0" rIns="0" bIns="0" rtlCol="0" anchor="t"/>
          <a:lstStyle/>
          <a:p>
            <a:pPr algn="ctr"/>
            <a:r>
              <a:rPr kumimoji="1" lang="en-US" altLang="zh-CN" sz="2800">
                <a:ln w="12700">
                  <a:noFill/>
                </a:ln>
                <a:solidFill>
                  <a:schemeClr val="tx1">
                    <a:lumMod val="75000"/>
                    <a:lumOff val="25000"/>
                    <a:alpha val="15000"/>
                  </a:schemeClr>
                </a:solidFill>
                <a:latin typeface="OPPOSans H" panose="00020600040101010101" charset="-122"/>
                <a:ea typeface="OPPOSans H" panose="00020600040101010101" charset="-122"/>
                <a:cs typeface="OPPOSans H" panose="00020600040101010101" charset="-122"/>
              </a:rPr>
              <a:t>CONTENTS</a:t>
            </a:r>
            <a:endParaRPr kumimoji="1" lang="zh-CN" altLang="en-US"/>
          </a:p>
        </p:txBody>
      </p:sp>
      <p:sp>
        <p:nvSpPr>
          <p:cNvPr id="4" name="标题 1"/>
          <p:cNvSpPr txBox="1"/>
          <p:nvPr/>
        </p:nvSpPr>
        <p:spPr>
          <a:xfrm>
            <a:off x="660400" y="2241670"/>
            <a:ext cx="3420000" cy="1620000"/>
          </a:xfrm>
          <a:prstGeom prst="roundRect">
            <a:avLst>
              <a:gd name="adj" fmla="val 5000"/>
            </a:avLst>
          </a:prstGeom>
          <a:solidFill>
            <a:schemeClr val="bg1"/>
          </a:solidFill>
          <a:ln w="12700" cap="sq">
            <a:noFill/>
            <a:miter/>
          </a:ln>
          <a:effectLst>
            <a:outerShdw blurRad="127000" algn="ctr" rotWithShape="0">
              <a:schemeClr val="tx1">
                <a:alpha val="16000"/>
              </a:schemeClr>
            </a:outerShdw>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1915389" y="2426275"/>
            <a:ext cx="1980000" cy="1187182"/>
          </a:xfrm>
          <a:prstGeom prst="rect">
            <a:avLst/>
          </a:prstGeom>
          <a:noFill/>
          <a:ln>
            <a:noFill/>
          </a:ln>
        </p:spPr>
        <p:txBody>
          <a:bodyPr vert="horz" wrap="square" lIns="0" tIns="0" rIns="0" bIns="0" rtlCol="0" anchor="ctr"/>
          <a:lstStyle/>
          <a:p>
            <a:pPr algn="l"/>
            <a:r>
              <a:rPr kumimoji="1" lang="en-US" altLang="zh-CN" sz="2000" dirty="0" err="1">
                <a:ln w="12700">
                  <a:noFill/>
                </a:ln>
                <a:solidFill>
                  <a:schemeClr val="tx1">
                    <a:lumMod val="75000"/>
                    <a:lumOff val="25000"/>
                  </a:schemeClr>
                </a:solidFill>
                <a:latin typeface="OPPOSans H" panose="00020600040101010101" charset="-122"/>
                <a:ea typeface="OPPOSans H" panose="00020600040101010101" charset="-122"/>
                <a:cs typeface="OPPOSans H" panose="00020600040101010101" charset="-122"/>
              </a:rPr>
              <a:t>人格相关概念的介绍</a:t>
            </a:r>
            <a:endParaRPr kumimoji="1" lang="zh-CN" altLang="en-US" dirty="0"/>
          </a:p>
        </p:txBody>
      </p:sp>
      <p:sp>
        <p:nvSpPr>
          <p:cNvPr id="6" name="标题 1"/>
          <p:cNvSpPr txBox="1"/>
          <p:nvPr/>
        </p:nvSpPr>
        <p:spPr>
          <a:xfrm>
            <a:off x="840400" y="2569866"/>
            <a:ext cx="900000" cy="900000"/>
          </a:xfrm>
          <a:prstGeom prst="ellipse">
            <a:avLst/>
          </a:prstGeom>
          <a:gradFill>
            <a:gsLst>
              <a:gs pos="0">
                <a:schemeClr val="accent1"/>
              </a:gs>
              <a:gs pos="100000">
                <a:schemeClr val="accent1">
                  <a:lumMod val="75000"/>
                </a:schemeClr>
              </a:gs>
            </a:gsLst>
            <a:lin ang="2700000" scaled="0"/>
          </a:gradFill>
          <a:ln w="12700" cap="sq">
            <a:noFill/>
            <a:miter/>
          </a:ln>
          <a:effectLst>
            <a:outerShdw blurRad="254000" dist="76200" dir="3600000" algn="tl" rotWithShape="0">
              <a:schemeClr val="accent1">
                <a:lumMod val="50000"/>
                <a:alpha val="20000"/>
              </a:schemeClr>
            </a:outerShdw>
          </a:effectLst>
        </p:spPr>
        <p:txBody>
          <a:bodyPr vert="horz" wrap="square" lIns="91440" tIns="45720" rIns="91440" bIns="45720" rtlCol="0" anchor="ctr"/>
          <a:lstStyle/>
          <a:p>
            <a:pPr algn="ctr"/>
            <a:endParaRPr kumimoji="1" lang="zh-CN" altLang="en-US"/>
          </a:p>
        </p:txBody>
      </p:sp>
      <p:sp>
        <p:nvSpPr>
          <p:cNvPr id="7" name="标题 1"/>
          <p:cNvSpPr txBox="1"/>
          <p:nvPr/>
        </p:nvSpPr>
        <p:spPr>
          <a:xfrm>
            <a:off x="1068908" y="2798374"/>
            <a:ext cx="442984" cy="442984"/>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rgbClr val="F6FAFD">
              <a:alpha val="100000"/>
            </a:srgbClr>
          </a:solidFill>
          <a:ln w="763" cap="flat">
            <a:noFill/>
            <a:miter/>
          </a:ln>
        </p:spPr>
        <p:txBody>
          <a:bodyPr vert="horz" wrap="square" lIns="91440" tIns="45720" rIns="91440" bIns="45720" rtlCol="0" anchor="ctr"/>
          <a:lstStyle/>
          <a:p>
            <a:pPr algn="l"/>
            <a:endParaRPr kumimoji="1" lang="zh-CN" altLang="en-US"/>
          </a:p>
        </p:txBody>
      </p:sp>
      <p:sp>
        <p:nvSpPr>
          <p:cNvPr id="8" name="标题 1"/>
          <p:cNvSpPr txBox="1"/>
          <p:nvPr/>
        </p:nvSpPr>
        <p:spPr>
          <a:xfrm>
            <a:off x="660400" y="3795313"/>
            <a:ext cx="3420000" cy="66357"/>
          </a:xfrm>
          <a:custGeom>
            <a:avLst/>
            <a:gdLst>
              <a:gd name="connsiteX0" fmla="*/ 0 w 2291352"/>
              <a:gd name="connsiteY0" fmla="*/ 0 h 60325"/>
              <a:gd name="connsiteX1" fmla="*/ 2291352 w 2291352"/>
              <a:gd name="connsiteY1" fmla="*/ 0 h 60325"/>
              <a:gd name="connsiteX2" fmla="*/ 2290448 w 2291352"/>
              <a:gd name="connsiteY2" fmla="*/ 4476 h 60325"/>
              <a:gd name="connsiteX3" fmla="*/ 2206192 w 2291352"/>
              <a:gd name="connsiteY3" fmla="*/ 60325 h 60325"/>
              <a:gd name="connsiteX4" fmla="*/ 85160 w 2291352"/>
              <a:gd name="connsiteY4" fmla="*/ 60325 h 60325"/>
              <a:gd name="connsiteX5" fmla="*/ 904 w 2291352"/>
              <a:gd name="connsiteY5" fmla="*/ 4476 h 60325"/>
              <a:gd name="connsiteX6" fmla="*/ 0 w 2291352"/>
              <a:gd name="connsiteY6" fmla="*/ 0 h 60325"/>
            </a:gdLst>
            <a:ahLst/>
            <a:cxnLst/>
            <a:rect l="l" t="t" r="r" b="b"/>
            <a:pathLst>
              <a:path w="2291352" h="60325">
                <a:moveTo>
                  <a:pt x="0" y="0"/>
                </a:moveTo>
                <a:lnTo>
                  <a:pt x="2291352" y="0"/>
                </a:lnTo>
                <a:lnTo>
                  <a:pt x="2290448" y="4476"/>
                </a:lnTo>
                <a:cubicBezTo>
                  <a:pt x="2276567" y="37296"/>
                  <a:pt x="2244069" y="60325"/>
                  <a:pt x="2206192" y="60325"/>
                </a:cubicBezTo>
                <a:lnTo>
                  <a:pt x="85160" y="60325"/>
                </a:lnTo>
                <a:cubicBezTo>
                  <a:pt x="47284" y="60325"/>
                  <a:pt x="14786" y="37296"/>
                  <a:pt x="904" y="4476"/>
                </a:cubicBezTo>
                <a:lnTo>
                  <a:pt x="0" y="0"/>
                </a:lnTo>
                <a:close/>
              </a:path>
            </a:pathLst>
          </a:cu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4379650" y="2241670"/>
            <a:ext cx="3420000" cy="1620000"/>
          </a:xfrm>
          <a:prstGeom prst="roundRect">
            <a:avLst>
              <a:gd name="adj" fmla="val 5000"/>
            </a:avLst>
          </a:prstGeom>
          <a:solidFill>
            <a:schemeClr val="bg1"/>
          </a:solidFill>
          <a:ln w="12700" cap="sq">
            <a:noFill/>
            <a:miter/>
          </a:ln>
          <a:effectLst>
            <a:outerShdw blurRad="127000" algn="ctr" rotWithShape="0">
              <a:schemeClr val="tx1">
                <a:alpha val="16000"/>
              </a:schemeClr>
            </a:outerShdw>
          </a:effectLst>
        </p:spPr>
        <p:txBody>
          <a:bodyPr vert="horz" wrap="square" lIns="91440" tIns="45720" rIns="91440" bIns="45720" rtlCol="0" anchor="ctr"/>
          <a:lstStyle/>
          <a:p>
            <a:pPr algn="ctr"/>
            <a:endParaRPr kumimoji="1" lang="zh-CN" altLang="en-US"/>
          </a:p>
        </p:txBody>
      </p:sp>
      <p:sp>
        <p:nvSpPr>
          <p:cNvPr id="10" name="标题 1"/>
          <p:cNvSpPr txBox="1"/>
          <p:nvPr/>
        </p:nvSpPr>
        <p:spPr>
          <a:xfrm>
            <a:off x="5641623" y="2426275"/>
            <a:ext cx="1980000" cy="1187182"/>
          </a:xfrm>
          <a:prstGeom prst="rect">
            <a:avLst/>
          </a:prstGeom>
          <a:noFill/>
          <a:ln>
            <a:noFill/>
          </a:ln>
        </p:spPr>
        <p:txBody>
          <a:bodyPr vert="horz" wrap="square" lIns="0" tIns="0" rIns="0" bIns="0" rtlCol="0" anchor="ctr"/>
          <a:lstStyle/>
          <a:p>
            <a:pPr algn="l"/>
            <a:r>
              <a:rPr kumimoji="1" lang="en-US" altLang="zh-CN" sz="2000">
                <a:ln w="12700">
                  <a:noFill/>
                </a:ln>
                <a:solidFill>
                  <a:schemeClr val="tx1">
                    <a:lumMod val="75000"/>
                    <a:lumOff val="25000"/>
                  </a:schemeClr>
                </a:solidFill>
                <a:latin typeface="OPPOSans H" panose="00020600040101010101" charset="-122"/>
                <a:ea typeface="OPPOSans H" panose="00020600040101010101" charset="-122"/>
                <a:cs typeface="OPPOSans H" panose="00020600040101010101" charset="-122"/>
              </a:rPr>
              <a:t>健康人格的主要表现</a:t>
            </a:r>
            <a:endParaRPr kumimoji="1" lang="zh-CN" altLang="en-US"/>
          </a:p>
        </p:txBody>
      </p:sp>
      <p:sp>
        <p:nvSpPr>
          <p:cNvPr id="11" name="标题 1"/>
          <p:cNvSpPr txBox="1"/>
          <p:nvPr/>
        </p:nvSpPr>
        <p:spPr>
          <a:xfrm>
            <a:off x="4563597" y="2569866"/>
            <a:ext cx="900000" cy="900000"/>
          </a:xfrm>
          <a:prstGeom prst="ellipse">
            <a:avLst/>
          </a:prstGeom>
          <a:gradFill>
            <a:gsLst>
              <a:gs pos="0">
                <a:schemeClr val="accent1"/>
              </a:gs>
              <a:gs pos="100000">
                <a:schemeClr val="accent1">
                  <a:lumMod val="75000"/>
                </a:schemeClr>
              </a:gs>
            </a:gsLst>
            <a:lin ang="2700000" scaled="0"/>
          </a:gradFill>
          <a:ln w="12700" cap="sq">
            <a:noFill/>
            <a:miter/>
          </a:ln>
          <a:effectLst>
            <a:outerShdw blurRad="254000" dist="76200" dir="3600000" algn="tl" rotWithShape="0">
              <a:schemeClr val="accent1">
                <a:lumMod val="50000"/>
                <a:alpha val="20000"/>
              </a:schemeClr>
            </a:outerShdw>
          </a:effectLst>
        </p:spPr>
        <p:txBody>
          <a:bodyPr vert="horz" wrap="square" lIns="91440" tIns="45720" rIns="91440" bIns="45720" rtlCol="0" anchor="ctr"/>
          <a:lstStyle/>
          <a:p>
            <a:pPr algn="ctr"/>
            <a:endParaRPr kumimoji="1" lang="zh-CN" altLang="en-US"/>
          </a:p>
        </p:txBody>
      </p:sp>
      <p:sp>
        <p:nvSpPr>
          <p:cNvPr id="12" name="标题 1"/>
          <p:cNvSpPr txBox="1"/>
          <p:nvPr/>
        </p:nvSpPr>
        <p:spPr>
          <a:xfrm>
            <a:off x="4819652" y="2798374"/>
            <a:ext cx="387890" cy="442984"/>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rgbClr val="F6FAFD">
              <a:alpha val="100000"/>
            </a:srgbClr>
          </a:solidFill>
          <a:ln w="763" cap="flat">
            <a:noFill/>
            <a:miter/>
          </a:ln>
        </p:spPr>
        <p:txBody>
          <a:bodyPr vert="horz" wrap="square" lIns="91440" tIns="45720" rIns="91440" bIns="45720" rtlCol="0" anchor="ctr"/>
          <a:lstStyle/>
          <a:p>
            <a:pPr algn="l"/>
            <a:endParaRPr kumimoji="1" lang="zh-CN" altLang="en-US"/>
          </a:p>
        </p:txBody>
      </p:sp>
      <p:sp>
        <p:nvSpPr>
          <p:cNvPr id="13" name="标题 1"/>
          <p:cNvSpPr txBox="1"/>
          <p:nvPr/>
        </p:nvSpPr>
        <p:spPr>
          <a:xfrm>
            <a:off x="4379650" y="3795313"/>
            <a:ext cx="3420000" cy="66357"/>
          </a:xfrm>
          <a:custGeom>
            <a:avLst/>
            <a:gdLst>
              <a:gd name="connsiteX0" fmla="*/ 0 w 2291352"/>
              <a:gd name="connsiteY0" fmla="*/ 0 h 60325"/>
              <a:gd name="connsiteX1" fmla="*/ 2291352 w 2291352"/>
              <a:gd name="connsiteY1" fmla="*/ 0 h 60325"/>
              <a:gd name="connsiteX2" fmla="*/ 2290448 w 2291352"/>
              <a:gd name="connsiteY2" fmla="*/ 4476 h 60325"/>
              <a:gd name="connsiteX3" fmla="*/ 2206192 w 2291352"/>
              <a:gd name="connsiteY3" fmla="*/ 60325 h 60325"/>
              <a:gd name="connsiteX4" fmla="*/ 85160 w 2291352"/>
              <a:gd name="connsiteY4" fmla="*/ 60325 h 60325"/>
              <a:gd name="connsiteX5" fmla="*/ 904 w 2291352"/>
              <a:gd name="connsiteY5" fmla="*/ 4476 h 60325"/>
              <a:gd name="connsiteX6" fmla="*/ 0 w 2291352"/>
              <a:gd name="connsiteY6" fmla="*/ 0 h 60325"/>
            </a:gdLst>
            <a:ahLst/>
            <a:cxnLst/>
            <a:rect l="l" t="t" r="r" b="b"/>
            <a:pathLst>
              <a:path w="2291352" h="60325">
                <a:moveTo>
                  <a:pt x="0" y="0"/>
                </a:moveTo>
                <a:lnTo>
                  <a:pt x="2291352" y="0"/>
                </a:lnTo>
                <a:lnTo>
                  <a:pt x="2290448" y="4476"/>
                </a:lnTo>
                <a:cubicBezTo>
                  <a:pt x="2276567" y="37296"/>
                  <a:pt x="2244069" y="60325"/>
                  <a:pt x="2206192" y="60325"/>
                </a:cubicBezTo>
                <a:lnTo>
                  <a:pt x="85160" y="60325"/>
                </a:lnTo>
                <a:cubicBezTo>
                  <a:pt x="47284" y="60325"/>
                  <a:pt x="14786" y="37296"/>
                  <a:pt x="904" y="4476"/>
                </a:cubicBezTo>
                <a:lnTo>
                  <a:pt x="0" y="0"/>
                </a:lnTo>
                <a:close/>
              </a:path>
            </a:pathLst>
          </a:cu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8098899" y="2241670"/>
            <a:ext cx="3420000" cy="1620000"/>
          </a:xfrm>
          <a:prstGeom prst="roundRect">
            <a:avLst>
              <a:gd name="adj" fmla="val 5000"/>
            </a:avLst>
          </a:prstGeom>
          <a:solidFill>
            <a:schemeClr val="bg1"/>
          </a:solidFill>
          <a:ln w="12700" cap="sq">
            <a:noFill/>
            <a:miter/>
          </a:ln>
          <a:effectLst>
            <a:outerShdw blurRad="127000" algn="ctr" rotWithShape="0">
              <a:schemeClr val="tx1">
                <a:alpha val="16000"/>
              </a:schemeClr>
            </a:outerShdw>
          </a:effectLst>
        </p:spPr>
        <p:txBody>
          <a:bodyPr vert="horz" wrap="square" lIns="91440" tIns="45720" rIns="91440" bIns="45720" rtlCol="0" anchor="ctr"/>
          <a:lstStyle/>
          <a:p>
            <a:pPr algn="ctr"/>
            <a:endParaRPr kumimoji="1" lang="zh-CN" altLang="en-US"/>
          </a:p>
        </p:txBody>
      </p:sp>
      <p:sp>
        <p:nvSpPr>
          <p:cNvPr id="15" name="标题 1"/>
          <p:cNvSpPr txBox="1"/>
          <p:nvPr/>
        </p:nvSpPr>
        <p:spPr>
          <a:xfrm>
            <a:off x="9349227" y="2426275"/>
            <a:ext cx="1980000" cy="1187182"/>
          </a:xfrm>
          <a:prstGeom prst="rect">
            <a:avLst/>
          </a:prstGeom>
          <a:noFill/>
          <a:ln>
            <a:noFill/>
          </a:ln>
        </p:spPr>
        <p:txBody>
          <a:bodyPr vert="horz" wrap="square" lIns="0" tIns="0" rIns="0" bIns="0" rtlCol="0" anchor="ctr"/>
          <a:lstStyle/>
          <a:p>
            <a:pPr algn="l"/>
            <a:r>
              <a:rPr kumimoji="1" lang="en-US" altLang="zh-CN" sz="2000">
                <a:ln w="12700">
                  <a:noFill/>
                </a:ln>
                <a:solidFill>
                  <a:schemeClr val="tx1">
                    <a:lumMod val="75000"/>
                    <a:lumOff val="25000"/>
                  </a:schemeClr>
                </a:solidFill>
                <a:latin typeface="OPPOSans H" panose="00020600040101010101" charset="-122"/>
                <a:ea typeface="OPPOSans H" panose="00020600040101010101" charset="-122"/>
                <a:cs typeface="OPPOSans H" panose="00020600040101010101" charset="-122"/>
              </a:rPr>
              <a:t>当代大学生的人格特点</a:t>
            </a:r>
            <a:endParaRPr kumimoji="1" lang="zh-CN" altLang="en-US"/>
          </a:p>
        </p:txBody>
      </p:sp>
      <p:sp>
        <p:nvSpPr>
          <p:cNvPr id="16" name="标题 1"/>
          <p:cNvSpPr txBox="1"/>
          <p:nvPr/>
        </p:nvSpPr>
        <p:spPr>
          <a:xfrm>
            <a:off x="8274063" y="2569866"/>
            <a:ext cx="900000" cy="900000"/>
          </a:xfrm>
          <a:prstGeom prst="ellipse">
            <a:avLst/>
          </a:prstGeom>
          <a:gradFill>
            <a:gsLst>
              <a:gs pos="0">
                <a:schemeClr val="accent1"/>
              </a:gs>
              <a:gs pos="100000">
                <a:schemeClr val="accent1">
                  <a:lumMod val="75000"/>
                </a:schemeClr>
              </a:gs>
            </a:gsLst>
            <a:lin ang="2700000" scaled="0"/>
          </a:gradFill>
          <a:ln w="12700" cap="sq">
            <a:noFill/>
            <a:miter/>
          </a:ln>
          <a:effectLst>
            <a:outerShdw blurRad="254000" dist="76200" dir="3600000" algn="tl" rotWithShape="0">
              <a:schemeClr val="accent1">
                <a:lumMod val="50000"/>
                <a:alpha val="20000"/>
              </a:schemeClr>
            </a:outerShdw>
          </a:effectLst>
        </p:spPr>
        <p:txBody>
          <a:bodyPr vert="horz" wrap="square" lIns="91440" tIns="45720" rIns="91440" bIns="45720" rtlCol="0" anchor="ctr"/>
          <a:lstStyle/>
          <a:p>
            <a:pPr algn="ctr"/>
            <a:endParaRPr kumimoji="1" lang="zh-CN" altLang="en-US"/>
          </a:p>
        </p:txBody>
      </p:sp>
      <p:sp>
        <p:nvSpPr>
          <p:cNvPr id="17" name="标题 1"/>
          <p:cNvSpPr txBox="1"/>
          <p:nvPr/>
        </p:nvSpPr>
        <p:spPr>
          <a:xfrm>
            <a:off x="8502571" y="2825954"/>
            <a:ext cx="442984" cy="387826"/>
          </a:xfrm>
          <a:custGeom>
            <a:avLst/>
            <a:gdLst>
              <a:gd name="connsiteX0" fmla="*/ 411293 w 822401"/>
              <a:gd name="connsiteY0" fmla="*/ 234366 h 720000"/>
              <a:gd name="connsiteX1" fmla="*/ 536928 w 822401"/>
              <a:gd name="connsiteY1" fmla="*/ 360000 h 720000"/>
              <a:gd name="connsiteX2" fmla="*/ 411293 w 822401"/>
              <a:gd name="connsiteY2" fmla="*/ 485635 h 720000"/>
              <a:gd name="connsiteX3" fmla="*/ 285659 w 822401"/>
              <a:gd name="connsiteY3" fmla="*/ 360000 h 720000"/>
              <a:gd name="connsiteX4" fmla="*/ 411293 w 822401"/>
              <a:gd name="connsiteY4" fmla="*/ 234366 h 720000"/>
              <a:gd name="connsiteX5" fmla="*/ 411293 w 822401"/>
              <a:gd name="connsiteY5" fmla="*/ 178938 h 720000"/>
              <a:gd name="connsiteX6" fmla="*/ 230231 w 822401"/>
              <a:gd name="connsiteY6" fmla="*/ 360000 h 720000"/>
              <a:gd name="connsiteX7" fmla="*/ 411293 w 822401"/>
              <a:gd name="connsiteY7" fmla="*/ 541063 h 720000"/>
              <a:gd name="connsiteX8" fmla="*/ 592355 w 822401"/>
              <a:gd name="connsiteY8" fmla="*/ 360000 h 720000"/>
              <a:gd name="connsiteX9" fmla="*/ 411293 w 822401"/>
              <a:gd name="connsiteY9" fmla="*/ 178938 h 720000"/>
              <a:gd name="connsiteX10" fmla="*/ 219884 w 822401"/>
              <a:gd name="connsiteY10" fmla="*/ 0 h 720000"/>
              <a:gd name="connsiteX11" fmla="*/ 602517 w 822401"/>
              <a:gd name="connsiteY11" fmla="*/ 0 h 720000"/>
              <a:gd name="connsiteX12" fmla="*/ 627275 w 822401"/>
              <a:gd name="connsiteY12" fmla="*/ 14319 h 720000"/>
              <a:gd name="connsiteX13" fmla="*/ 818591 w 822401"/>
              <a:gd name="connsiteY13" fmla="*/ 345682 h 720000"/>
              <a:gd name="connsiteX14" fmla="*/ 818591 w 822401"/>
              <a:gd name="connsiteY14" fmla="*/ 374319 h 720000"/>
              <a:gd name="connsiteX15" fmla="*/ 627367 w 822401"/>
              <a:gd name="connsiteY15" fmla="*/ 705682 h 720000"/>
              <a:gd name="connsiteX16" fmla="*/ 602609 w 822401"/>
              <a:gd name="connsiteY16" fmla="*/ 720000 h 720000"/>
              <a:gd name="connsiteX17" fmla="*/ 219977 w 822401"/>
              <a:gd name="connsiteY17" fmla="*/ 720000 h 720000"/>
              <a:gd name="connsiteX18" fmla="*/ 195219 w 822401"/>
              <a:gd name="connsiteY18" fmla="*/ 705682 h 720000"/>
              <a:gd name="connsiteX19" fmla="*/ 3811 w 822401"/>
              <a:gd name="connsiteY19" fmla="*/ 374319 h 720000"/>
              <a:gd name="connsiteX20" fmla="*/ 3811 w 822401"/>
              <a:gd name="connsiteY20" fmla="*/ 345682 h 720000"/>
              <a:gd name="connsiteX21" fmla="*/ 195127 w 822401"/>
              <a:gd name="connsiteY21" fmla="*/ 14319 h 720000"/>
              <a:gd name="connsiteX22" fmla="*/ 219884 w 822401"/>
              <a:gd name="connsiteY22" fmla="*/ 0 h 720000"/>
            </a:gdLst>
            <a:ahLst/>
            <a:cxnLst/>
            <a:rect l="l" t="t" r="r" b="b"/>
            <a:pathLst>
              <a:path w="822401" h="720000">
                <a:moveTo>
                  <a:pt x="411293" y="234366"/>
                </a:moveTo>
                <a:cubicBezTo>
                  <a:pt x="480577" y="234366"/>
                  <a:pt x="536928" y="290716"/>
                  <a:pt x="536928" y="360000"/>
                </a:cubicBezTo>
                <a:cubicBezTo>
                  <a:pt x="536928" y="429284"/>
                  <a:pt x="480577" y="485635"/>
                  <a:pt x="411293" y="485635"/>
                </a:cubicBezTo>
                <a:cubicBezTo>
                  <a:pt x="342009" y="485635"/>
                  <a:pt x="285659" y="429284"/>
                  <a:pt x="285659" y="360000"/>
                </a:cubicBezTo>
                <a:cubicBezTo>
                  <a:pt x="285659" y="290716"/>
                  <a:pt x="342009" y="234366"/>
                  <a:pt x="411293" y="234366"/>
                </a:cubicBezTo>
                <a:close/>
                <a:moveTo>
                  <a:pt x="411293" y="178938"/>
                </a:moveTo>
                <a:cubicBezTo>
                  <a:pt x="311432" y="178938"/>
                  <a:pt x="230231" y="260139"/>
                  <a:pt x="230231" y="360000"/>
                </a:cubicBezTo>
                <a:cubicBezTo>
                  <a:pt x="230231" y="459862"/>
                  <a:pt x="311432" y="541063"/>
                  <a:pt x="411293" y="541063"/>
                </a:cubicBezTo>
                <a:cubicBezTo>
                  <a:pt x="511154" y="541063"/>
                  <a:pt x="592355" y="459862"/>
                  <a:pt x="592355" y="360000"/>
                </a:cubicBezTo>
                <a:cubicBezTo>
                  <a:pt x="592355" y="260139"/>
                  <a:pt x="511154" y="178938"/>
                  <a:pt x="411293" y="178938"/>
                </a:cubicBezTo>
                <a:close/>
                <a:moveTo>
                  <a:pt x="219884" y="0"/>
                </a:moveTo>
                <a:lnTo>
                  <a:pt x="602517" y="0"/>
                </a:lnTo>
                <a:cubicBezTo>
                  <a:pt x="612679" y="0"/>
                  <a:pt x="622194" y="5451"/>
                  <a:pt x="627275" y="14319"/>
                </a:cubicBezTo>
                <a:lnTo>
                  <a:pt x="818591" y="345682"/>
                </a:lnTo>
                <a:cubicBezTo>
                  <a:pt x="823672" y="354550"/>
                  <a:pt x="823672" y="365451"/>
                  <a:pt x="818591" y="374319"/>
                </a:cubicBezTo>
                <a:lnTo>
                  <a:pt x="627367" y="705682"/>
                </a:lnTo>
                <a:cubicBezTo>
                  <a:pt x="622286" y="714550"/>
                  <a:pt x="612771" y="720000"/>
                  <a:pt x="602609" y="720000"/>
                </a:cubicBezTo>
                <a:lnTo>
                  <a:pt x="219977" y="720000"/>
                </a:lnTo>
                <a:cubicBezTo>
                  <a:pt x="209815" y="720000"/>
                  <a:pt x="200300" y="714550"/>
                  <a:pt x="195219" y="705682"/>
                </a:cubicBezTo>
                <a:lnTo>
                  <a:pt x="3811" y="374319"/>
                </a:lnTo>
                <a:cubicBezTo>
                  <a:pt x="-1270" y="365543"/>
                  <a:pt x="-1270" y="354550"/>
                  <a:pt x="3811" y="345682"/>
                </a:cubicBezTo>
                <a:lnTo>
                  <a:pt x="195127" y="14319"/>
                </a:lnTo>
                <a:cubicBezTo>
                  <a:pt x="200208" y="5451"/>
                  <a:pt x="209723" y="0"/>
                  <a:pt x="219884" y="0"/>
                </a:cubicBezTo>
                <a:close/>
              </a:path>
            </a:pathLst>
          </a:custGeom>
          <a:solidFill>
            <a:srgbClr val="F6FAFD">
              <a:alpha val="100000"/>
            </a:srgbClr>
          </a:solidFill>
          <a:ln w="763" cap="flat">
            <a:noFill/>
            <a:miter/>
          </a:ln>
        </p:spPr>
        <p:txBody>
          <a:bodyPr vert="horz" wrap="square" lIns="91440" tIns="45720" rIns="91440" bIns="45720" rtlCol="0" anchor="ctr"/>
          <a:lstStyle/>
          <a:p>
            <a:pPr algn="l"/>
            <a:endParaRPr kumimoji="1" lang="zh-CN" altLang="en-US"/>
          </a:p>
        </p:txBody>
      </p:sp>
      <p:sp>
        <p:nvSpPr>
          <p:cNvPr id="18" name="标题 1"/>
          <p:cNvSpPr txBox="1"/>
          <p:nvPr/>
        </p:nvSpPr>
        <p:spPr>
          <a:xfrm>
            <a:off x="8098899" y="3795313"/>
            <a:ext cx="3420000" cy="66357"/>
          </a:xfrm>
          <a:custGeom>
            <a:avLst/>
            <a:gdLst>
              <a:gd name="connsiteX0" fmla="*/ 0 w 2291352"/>
              <a:gd name="connsiteY0" fmla="*/ 0 h 60325"/>
              <a:gd name="connsiteX1" fmla="*/ 2291352 w 2291352"/>
              <a:gd name="connsiteY1" fmla="*/ 0 h 60325"/>
              <a:gd name="connsiteX2" fmla="*/ 2290448 w 2291352"/>
              <a:gd name="connsiteY2" fmla="*/ 4476 h 60325"/>
              <a:gd name="connsiteX3" fmla="*/ 2206192 w 2291352"/>
              <a:gd name="connsiteY3" fmla="*/ 60325 h 60325"/>
              <a:gd name="connsiteX4" fmla="*/ 85160 w 2291352"/>
              <a:gd name="connsiteY4" fmla="*/ 60325 h 60325"/>
              <a:gd name="connsiteX5" fmla="*/ 904 w 2291352"/>
              <a:gd name="connsiteY5" fmla="*/ 4476 h 60325"/>
              <a:gd name="connsiteX6" fmla="*/ 0 w 2291352"/>
              <a:gd name="connsiteY6" fmla="*/ 0 h 60325"/>
            </a:gdLst>
            <a:ahLst/>
            <a:cxnLst/>
            <a:rect l="l" t="t" r="r" b="b"/>
            <a:pathLst>
              <a:path w="2291352" h="60325">
                <a:moveTo>
                  <a:pt x="0" y="0"/>
                </a:moveTo>
                <a:lnTo>
                  <a:pt x="2291352" y="0"/>
                </a:lnTo>
                <a:lnTo>
                  <a:pt x="2290448" y="4476"/>
                </a:lnTo>
                <a:cubicBezTo>
                  <a:pt x="2276567" y="37296"/>
                  <a:pt x="2244069" y="60325"/>
                  <a:pt x="2206192" y="60325"/>
                </a:cubicBezTo>
                <a:lnTo>
                  <a:pt x="85160" y="60325"/>
                </a:lnTo>
                <a:cubicBezTo>
                  <a:pt x="47284" y="60325"/>
                  <a:pt x="14786" y="37296"/>
                  <a:pt x="904" y="4476"/>
                </a:cubicBezTo>
                <a:lnTo>
                  <a:pt x="0" y="0"/>
                </a:lnTo>
                <a:close/>
              </a:path>
            </a:pathLst>
          </a:cu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19" name="标题 1"/>
          <p:cNvSpPr txBox="1"/>
          <p:nvPr/>
        </p:nvSpPr>
        <p:spPr>
          <a:xfrm>
            <a:off x="660400" y="4155275"/>
            <a:ext cx="3420000" cy="1620000"/>
          </a:xfrm>
          <a:prstGeom prst="roundRect">
            <a:avLst>
              <a:gd name="adj" fmla="val 5000"/>
            </a:avLst>
          </a:prstGeom>
          <a:solidFill>
            <a:schemeClr val="bg1"/>
          </a:solidFill>
          <a:ln w="12700" cap="sq">
            <a:noFill/>
            <a:miter/>
          </a:ln>
          <a:effectLst>
            <a:outerShdw blurRad="127000" algn="ctr" rotWithShape="0">
              <a:schemeClr val="tx1">
                <a:alpha val="16000"/>
              </a:schemeClr>
            </a:outerShdw>
          </a:effectLst>
        </p:spPr>
        <p:txBody>
          <a:bodyPr vert="horz" wrap="square" lIns="91440" tIns="45720" rIns="91440" bIns="45720" rtlCol="0" anchor="ctr"/>
          <a:lstStyle/>
          <a:p>
            <a:pPr algn="ctr"/>
            <a:endParaRPr kumimoji="1" lang="zh-CN" altLang="en-US"/>
          </a:p>
        </p:txBody>
      </p:sp>
      <p:sp>
        <p:nvSpPr>
          <p:cNvPr id="20" name="标题 1"/>
          <p:cNvSpPr txBox="1"/>
          <p:nvPr/>
        </p:nvSpPr>
        <p:spPr>
          <a:xfrm>
            <a:off x="1915389" y="4339880"/>
            <a:ext cx="1980000" cy="1187182"/>
          </a:xfrm>
          <a:prstGeom prst="rect">
            <a:avLst/>
          </a:prstGeom>
          <a:noFill/>
          <a:ln>
            <a:noFill/>
          </a:ln>
        </p:spPr>
        <p:txBody>
          <a:bodyPr vert="horz" wrap="square" lIns="0" tIns="0" rIns="0" bIns="0" rtlCol="0" anchor="ctr"/>
          <a:lstStyle/>
          <a:p>
            <a:pPr algn="l"/>
            <a:r>
              <a:rPr kumimoji="1" lang="en-US" altLang="zh-CN" sz="2000">
                <a:ln w="12700">
                  <a:noFill/>
                </a:ln>
                <a:solidFill>
                  <a:schemeClr val="tx1">
                    <a:lumMod val="75000"/>
                    <a:lumOff val="25000"/>
                  </a:schemeClr>
                </a:solidFill>
                <a:latin typeface="OPPOSans H" panose="00020600040101010101" charset="-122"/>
                <a:ea typeface="OPPOSans H" panose="00020600040101010101" charset="-122"/>
                <a:cs typeface="OPPOSans H" panose="00020600040101010101" charset="-122"/>
              </a:rPr>
              <a:t>人格偏差主要类型及其表现</a:t>
            </a:r>
            <a:endParaRPr kumimoji="1" lang="zh-CN" altLang="en-US"/>
          </a:p>
        </p:txBody>
      </p:sp>
      <p:sp>
        <p:nvSpPr>
          <p:cNvPr id="21" name="标题 1"/>
          <p:cNvSpPr txBox="1"/>
          <p:nvPr/>
        </p:nvSpPr>
        <p:spPr>
          <a:xfrm>
            <a:off x="840400" y="4483471"/>
            <a:ext cx="900000" cy="900000"/>
          </a:xfrm>
          <a:prstGeom prst="ellipse">
            <a:avLst/>
          </a:prstGeom>
          <a:gradFill>
            <a:gsLst>
              <a:gs pos="0">
                <a:schemeClr val="accent1"/>
              </a:gs>
              <a:gs pos="100000">
                <a:schemeClr val="accent1">
                  <a:lumMod val="75000"/>
                </a:schemeClr>
              </a:gs>
            </a:gsLst>
            <a:lin ang="2700000" scaled="0"/>
          </a:gradFill>
          <a:ln w="12700" cap="sq">
            <a:noFill/>
            <a:miter/>
          </a:ln>
          <a:effectLst>
            <a:outerShdw blurRad="254000" dist="76200" dir="3600000" algn="tl" rotWithShape="0">
              <a:schemeClr val="accent1">
                <a:lumMod val="50000"/>
                <a:alpha val="20000"/>
              </a:schemeClr>
            </a:outerShdw>
          </a:effectLst>
        </p:spPr>
        <p:txBody>
          <a:bodyPr vert="horz" wrap="square" lIns="91440" tIns="45720" rIns="91440" bIns="45720" rtlCol="0" anchor="ctr"/>
          <a:lstStyle/>
          <a:p>
            <a:pPr algn="ctr"/>
            <a:endParaRPr kumimoji="1" lang="zh-CN" altLang="en-US"/>
          </a:p>
        </p:txBody>
      </p:sp>
      <p:sp>
        <p:nvSpPr>
          <p:cNvPr id="22" name="标题 1"/>
          <p:cNvSpPr txBox="1"/>
          <p:nvPr/>
        </p:nvSpPr>
        <p:spPr>
          <a:xfrm>
            <a:off x="1068908" y="4724710"/>
            <a:ext cx="442984" cy="417522"/>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ahLst/>
            <a:cxn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rgbClr val="F6FAFD">
              <a:alpha val="100000"/>
            </a:srgbClr>
          </a:solidFill>
          <a:ln w="763" cap="flat">
            <a:noFill/>
            <a:miter/>
          </a:ln>
        </p:spPr>
        <p:txBody>
          <a:bodyPr vert="horz" wrap="square" lIns="91440" tIns="45720" rIns="91440" bIns="45720" rtlCol="0" anchor="ctr"/>
          <a:lstStyle/>
          <a:p>
            <a:pPr algn="l"/>
            <a:endParaRPr kumimoji="1" lang="zh-CN" altLang="en-US"/>
          </a:p>
        </p:txBody>
      </p:sp>
      <p:sp>
        <p:nvSpPr>
          <p:cNvPr id="23" name="标题 1"/>
          <p:cNvSpPr txBox="1"/>
          <p:nvPr/>
        </p:nvSpPr>
        <p:spPr>
          <a:xfrm>
            <a:off x="660400" y="5708918"/>
            <a:ext cx="3420000" cy="66357"/>
          </a:xfrm>
          <a:custGeom>
            <a:avLst/>
            <a:gdLst>
              <a:gd name="connsiteX0" fmla="*/ 0 w 2291352"/>
              <a:gd name="connsiteY0" fmla="*/ 0 h 60325"/>
              <a:gd name="connsiteX1" fmla="*/ 2291352 w 2291352"/>
              <a:gd name="connsiteY1" fmla="*/ 0 h 60325"/>
              <a:gd name="connsiteX2" fmla="*/ 2290448 w 2291352"/>
              <a:gd name="connsiteY2" fmla="*/ 4476 h 60325"/>
              <a:gd name="connsiteX3" fmla="*/ 2206192 w 2291352"/>
              <a:gd name="connsiteY3" fmla="*/ 60325 h 60325"/>
              <a:gd name="connsiteX4" fmla="*/ 85160 w 2291352"/>
              <a:gd name="connsiteY4" fmla="*/ 60325 h 60325"/>
              <a:gd name="connsiteX5" fmla="*/ 904 w 2291352"/>
              <a:gd name="connsiteY5" fmla="*/ 4476 h 60325"/>
              <a:gd name="connsiteX6" fmla="*/ 0 w 2291352"/>
              <a:gd name="connsiteY6" fmla="*/ 0 h 60325"/>
            </a:gdLst>
            <a:ahLst/>
            <a:cxnLst/>
            <a:rect l="l" t="t" r="r" b="b"/>
            <a:pathLst>
              <a:path w="2291352" h="60325">
                <a:moveTo>
                  <a:pt x="0" y="0"/>
                </a:moveTo>
                <a:lnTo>
                  <a:pt x="2291352" y="0"/>
                </a:lnTo>
                <a:lnTo>
                  <a:pt x="2290448" y="4476"/>
                </a:lnTo>
                <a:cubicBezTo>
                  <a:pt x="2276567" y="37296"/>
                  <a:pt x="2244069" y="60325"/>
                  <a:pt x="2206192" y="60325"/>
                </a:cubicBezTo>
                <a:lnTo>
                  <a:pt x="85160" y="60325"/>
                </a:lnTo>
                <a:cubicBezTo>
                  <a:pt x="47284" y="60325"/>
                  <a:pt x="14786" y="37296"/>
                  <a:pt x="904" y="4476"/>
                </a:cubicBezTo>
                <a:lnTo>
                  <a:pt x="0" y="0"/>
                </a:lnTo>
                <a:close/>
              </a:path>
            </a:pathLst>
          </a:cu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24" name="标题 1"/>
          <p:cNvSpPr txBox="1"/>
          <p:nvPr/>
        </p:nvSpPr>
        <p:spPr>
          <a:xfrm>
            <a:off x="4379650" y="4155275"/>
            <a:ext cx="3420000" cy="1620000"/>
          </a:xfrm>
          <a:prstGeom prst="roundRect">
            <a:avLst>
              <a:gd name="adj" fmla="val 5000"/>
            </a:avLst>
          </a:prstGeom>
          <a:solidFill>
            <a:schemeClr val="bg1"/>
          </a:solidFill>
          <a:ln w="12700" cap="sq">
            <a:noFill/>
            <a:miter/>
          </a:ln>
          <a:effectLst>
            <a:outerShdw blurRad="127000" algn="ctr" rotWithShape="0">
              <a:schemeClr val="tx1">
                <a:alpha val="16000"/>
              </a:schemeClr>
            </a:outerShdw>
          </a:effectLst>
        </p:spPr>
        <p:txBody>
          <a:bodyPr vert="horz" wrap="square" lIns="91440" tIns="45720" rIns="91440" bIns="45720" rtlCol="0" anchor="ctr"/>
          <a:lstStyle/>
          <a:p>
            <a:pPr algn="ctr"/>
            <a:endParaRPr kumimoji="1" lang="zh-CN" altLang="en-US"/>
          </a:p>
        </p:txBody>
      </p:sp>
      <p:sp>
        <p:nvSpPr>
          <p:cNvPr id="25" name="标题 1"/>
          <p:cNvSpPr txBox="1"/>
          <p:nvPr/>
        </p:nvSpPr>
        <p:spPr>
          <a:xfrm>
            <a:off x="5641623" y="4339880"/>
            <a:ext cx="1980000" cy="1187182"/>
          </a:xfrm>
          <a:prstGeom prst="rect">
            <a:avLst/>
          </a:prstGeom>
          <a:noFill/>
          <a:ln>
            <a:noFill/>
          </a:ln>
        </p:spPr>
        <p:txBody>
          <a:bodyPr vert="horz" wrap="square" lIns="0" tIns="0" rIns="0" bIns="0" rtlCol="0" anchor="ctr"/>
          <a:lstStyle/>
          <a:p>
            <a:pPr algn="l"/>
            <a:r>
              <a:rPr kumimoji="1" lang="en-US" altLang="zh-CN" sz="2000">
                <a:ln w="12700">
                  <a:noFill/>
                </a:ln>
                <a:solidFill>
                  <a:schemeClr val="tx1">
                    <a:lumMod val="75000"/>
                    <a:lumOff val="25000"/>
                  </a:schemeClr>
                </a:solidFill>
                <a:latin typeface="OPPOSans H" panose="00020600040101010101" charset="-122"/>
                <a:ea typeface="OPPOSans H" panose="00020600040101010101" charset="-122"/>
                <a:cs typeface="OPPOSans H" panose="00020600040101010101" charset="-122"/>
              </a:rPr>
              <a:t>大学生健全人格培养的途径和方法</a:t>
            </a:r>
            <a:endParaRPr kumimoji="1" lang="zh-CN" altLang="en-US"/>
          </a:p>
        </p:txBody>
      </p:sp>
      <p:sp>
        <p:nvSpPr>
          <p:cNvPr id="26" name="标题 1"/>
          <p:cNvSpPr txBox="1"/>
          <p:nvPr/>
        </p:nvSpPr>
        <p:spPr>
          <a:xfrm>
            <a:off x="4563597" y="4483471"/>
            <a:ext cx="900000" cy="900000"/>
          </a:xfrm>
          <a:prstGeom prst="ellipse">
            <a:avLst/>
          </a:prstGeom>
          <a:gradFill>
            <a:gsLst>
              <a:gs pos="0">
                <a:schemeClr val="accent1"/>
              </a:gs>
              <a:gs pos="100000">
                <a:schemeClr val="accent1">
                  <a:lumMod val="75000"/>
                </a:schemeClr>
              </a:gs>
            </a:gsLst>
            <a:lin ang="2700000" scaled="0"/>
          </a:gradFill>
          <a:ln w="12700" cap="sq">
            <a:noFill/>
            <a:miter/>
          </a:ln>
          <a:effectLst>
            <a:outerShdw blurRad="254000" dist="76200" dir="3600000" algn="tl" rotWithShape="0">
              <a:schemeClr val="accent1">
                <a:lumMod val="50000"/>
                <a:alpha val="20000"/>
              </a:schemeClr>
            </a:outerShdw>
          </a:effectLst>
        </p:spPr>
        <p:txBody>
          <a:bodyPr vert="horz" wrap="square" lIns="91440" tIns="45720" rIns="91440" bIns="45720" rtlCol="0" anchor="ctr"/>
          <a:lstStyle/>
          <a:p>
            <a:pPr algn="ctr"/>
            <a:endParaRPr kumimoji="1" lang="zh-CN" altLang="en-US"/>
          </a:p>
        </p:txBody>
      </p:sp>
      <p:sp>
        <p:nvSpPr>
          <p:cNvPr id="27" name="标题 1"/>
          <p:cNvSpPr txBox="1"/>
          <p:nvPr/>
        </p:nvSpPr>
        <p:spPr>
          <a:xfrm>
            <a:off x="4800591" y="4711979"/>
            <a:ext cx="426012" cy="442984"/>
          </a:xfrm>
          <a:custGeom>
            <a:avLst/>
            <a:gdLst>
              <a:gd name="connsiteX0" fmla="*/ 198153 w 692417"/>
              <a:gd name="connsiteY0" fmla="*/ 663680 h 720001"/>
              <a:gd name="connsiteX1" fmla="*/ 239787 w 692417"/>
              <a:gd name="connsiteY1" fmla="*/ 663680 h 720001"/>
              <a:gd name="connsiteX2" fmla="*/ 295235 w 692417"/>
              <a:gd name="connsiteY2" fmla="*/ 663680 h 720001"/>
              <a:gd name="connsiteX3" fmla="*/ 397182 w 692417"/>
              <a:gd name="connsiteY3" fmla="*/ 663680 h 720001"/>
              <a:gd name="connsiteX4" fmla="*/ 452630 w 692417"/>
              <a:gd name="connsiteY4" fmla="*/ 663680 h 720001"/>
              <a:gd name="connsiteX5" fmla="*/ 494264 w 692417"/>
              <a:gd name="connsiteY5" fmla="*/ 663680 h 720001"/>
              <a:gd name="connsiteX6" fmla="*/ 522425 w 692417"/>
              <a:gd name="connsiteY6" fmla="*/ 691841 h 720001"/>
              <a:gd name="connsiteX7" fmla="*/ 494264 w 692417"/>
              <a:gd name="connsiteY7" fmla="*/ 720001 h 720001"/>
              <a:gd name="connsiteX8" fmla="*/ 452630 w 692417"/>
              <a:gd name="connsiteY8" fmla="*/ 720001 h 720001"/>
              <a:gd name="connsiteX9" fmla="*/ 397182 w 692417"/>
              <a:gd name="connsiteY9" fmla="*/ 720001 h 720001"/>
              <a:gd name="connsiteX10" fmla="*/ 295235 w 692417"/>
              <a:gd name="connsiteY10" fmla="*/ 720001 h 720001"/>
              <a:gd name="connsiteX11" fmla="*/ 239787 w 692417"/>
              <a:gd name="connsiteY11" fmla="*/ 720001 h 720001"/>
              <a:gd name="connsiteX12" fmla="*/ 198153 w 692417"/>
              <a:gd name="connsiteY12" fmla="*/ 720001 h 720001"/>
              <a:gd name="connsiteX13" fmla="*/ 169992 w 692417"/>
              <a:gd name="connsiteY13" fmla="*/ 691841 h 720001"/>
              <a:gd name="connsiteX14" fmla="*/ 198153 w 692417"/>
              <a:gd name="connsiteY14" fmla="*/ 663680 h 720001"/>
              <a:gd name="connsiteX15" fmla="*/ 154400 w 692417"/>
              <a:gd name="connsiteY15" fmla="*/ 572143 h 720001"/>
              <a:gd name="connsiteX16" fmla="*/ 154241 w 692417"/>
              <a:gd name="connsiteY16" fmla="*/ 572597 h 720001"/>
              <a:gd name="connsiteX17" fmla="*/ 160423 w 692417"/>
              <a:gd name="connsiteY17" fmla="*/ 572597 h 720001"/>
              <a:gd name="connsiteX18" fmla="*/ 346215 w 692417"/>
              <a:gd name="connsiteY18" fmla="*/ 0 h 720001"/>
              <a:gd name="connsiteX19" fmla="*/ 456041 w 692417"/>
              <a:gd name="connsiteY19" fmla="*/ 22341 h 720001"/>
              <a:gd name="connsiteX20" fmla="*/ 545873 w 692417"/>
              <a:gd name="connsiteY20" fmla="*/ 82980 h 720001"/>
              <a:gd name="connsiteX21" fmla="*/ 606513 w 692417"/>
              <a:gd name="connsiteY21" fmla="*/ 172812 h 720001"/>
              <a:gd name="connsiteX22" fmla="*/ 628853 w 692417"/>
              <a:gd name="connsiteY22" fmla="*/ 282638 h 720001"/>
              <a:gd name="connsiteX23" fmla="*/ 628853 w 692417"/>
              <a:gd name="connsiteY23" fmla="*/ 493091 h 720001"/>
              <a:gd name="connsiteX24" fmla="*/ 687990 w 692417"/>
              <a:gd name="connsiteY24" fmla="*/ 585551 h 720001"/>
              <a:gd name="connsiteX25" fmla="*/ 688929 w 692417"/>
              <a:gd name="connsiteY25" fmla="*/ 614275 h 720001"/>
              <a:gd name="connsiteX26" fmla="*/ 664336 w 692417"/>
              <a:gd name="connsiteY26" fmla="*/ 628918 h 720001"/>
              <a:gd name="connsiteX27" fmla="*/ 28189 w 692417"/>
              <a:gd name="connsiteY27" fmla="*/ 628918 h 720001"/>
              <a:gd name="connsiteX28" fmla="*/ 3596 w 692417"/>
              <a:gd name="connsiteY28" fmla="*/ 614462 h 720001"/>
              <a:gd name="connsiteX29" fmla="*/ 4159 w 692417"/>
              <a:gd name="connsiteY29" fmla="*/ 585927 h 720001"/>
              <a:gd name="connsiteX30" fmla="*/ 63578 w 692417"/>
              <a:gd name="connsiteY30" fmla="*/ 489336 h 720001"/>
              <a:gd name="connsiteX31" fmla="*/ 63578 w 692417"/>
              <a:gd name="connsiteY31" fmla="*/ 282638 h 720001"/>
              <a:gd name="connsiteX32" fmla="*/ 85919 w 692417"/>
              <a:gd name="connsiteY32" fmla="*/ 172812 h 720001"/>
              <a:gd name="connsiteX33" fmla="*/ 146558 w 692417"/>
              <a:gd name="connsiteY33" fmla="*/ 82980 h 720001"/>
              <a:gd name="connsiteX34" fmla="*/ 236389 w 692417"/>
              <a:gd name="connsiteY34" fmla="*/ 22341 h 720001"/>
              <a:gd name="connsiteX35" fmla="*/ 346215 w 692417"/>
              <a:gd name="connsiteY35" fmla="*/ 0 h 720001"/>
            </a:gdLst>
            <a:ahLst/>
            <a:cxnLst/>
            <a:rect l="l" t="t" r="r" b="b"/>
            <a:pathLst>
              <a:path w="692417" h="720001">
                <a:moveTo>
                  <a:pt x="198153" y="663680"/>
                </a:moveTo>
                <a:lnTo>
                  <a:pt x="239787" y="663680"/>
                </a:lnTo>
                <a:lnTo>
                  <a:pt x="295235" y="663680"/>
                </a:lnTo>
                <a:lnTo>
                  <a:pt x="397182" y="663680"/>
                </a:lnTo>
                <a:lnTo>
                  <a:pt x="452630" y="663680"/>
                </a:lnTo>
                <a:lnTo>
                  <a:pt x="494264" y="663680"/>
                </a:lnTo>
                <a:cubicBezTo>
                  <a:pt x="509847" y="663680"/>
                  <a:pt x="522425" y="676259"/>
                  <a:pt x="522425" y="691841"/>
                </a:cubicBezTo>
                <a:cubicBezTo>
                  <a:pt x="522425" y="707423"/>
                  <a:pt x="509753" y="720001"/>
                  <a:pt x="494264" y="720001"/>
                </a:cubicBezTo>
                <a:lnTo>
                  <a:pt x="452630" y="720001"/>
                </a:lnTo>
                <a:lnTo>
                  <a:pt x="397182" y="720001"/>
                </a:lnTo>
                <a:lnTo>
                  <a:pt x="295235" y="720001"/>
                </a:lnTo>
                <a:lnTo>
                  <a:pt x="239787" y="720001"/>
                </a:lnTo>
                <a:lnTo>
                  <a:pt x="198153" y="720001"/>
                </a:lnTo>
                <a:cubicBezTo>
                  <a:pt x="182571" y="720001"/>
                  <a:pt x="169992" y="707423"/>
                  <a:pt x="169992" y="691841"/>
                </a:cubicBezTo>
                <a:cubicBezTo>
                  <a:pt x="169992" y="676259"/>
                  <a:pt x="182571" y="663680"/>
                  <a:pt x="198153" y="663680"/>
                </a:cubicBezTo>
                <a:close/>
                <a:moveTo>
                  <a:pt x="154400" y="572143"/>
                </a:moveTo>
                <a:lnTo>
                  <a:pt x="154241" y="572597"/>
                </a:lnTo>
                <a:lnTo>
                  <a:pt x="160423" y="572597"/>
                </a:lnTo>
                <a:close/>
                <a:moveTo>
                  <a:pt x="346215" y="0"/>
                </a:moveTo>
                <a:cubicBezTo>
                  <a:pt x="384232" y="0"/>
                  <a:pt x="421122" y="7510"/>
                  <a:pt x="456041" y="22341"/>
                </a:cubicBezTo>
                <a:cubicBezTo>
                  <a:pt x="489646" y="36609"/>
                  <a:pt x="519872" y="57072"/>
                  <a:pt x="545873" y="82980"/>
                </a:cubicBezTo>
                <a:cubicBezTo>
                  <a:pt x="571875" y="108981"/>
                  <a:pt x="592245" y="139207"/>
                  <a:pt x="606513" y="172812"/>
                </a:cubicBezTo>
                <a:cubicBezTo>
                  <a:pt x="621344" y="207637"/>
                  <a:pt x="628853" y="244621"/>
                  <a:pt x="628853" y="282638"/>
                </a:cubicBezTo>
                <a:lnTo>
                  <a:pt x="628853" y="493091"/>
                </a:lnTo>
                <a:lnTo>
                  <a:pt x="687990" y="585551"/>
                </a:lnTo>
                <a:cubicBezTo>
                  <a:pt x="693528" y="594187"/>
                  <a:pt x="693904" y="605263"/>
                  <a:pt x="688929" y="614275"/>
                </a:cubicBezTo>
                <a:cubicBezTo>
                  <a:pt x="684048" y="623286"/>
                  <a:pt x="674567" y="628918"/>
                  <a:pt x="664336" y="628918"/>
                </a:cubicBezTo>
                <a:lnTo>
                  <a:pt x="28189" y="628918"/>
                </a:lnTo>
                <a:cubicBezTo>
                  <a:pt x="17958" y="628918"/>
                  <a:pt x="8571" y="623380"/>
                  <a:pt x="3596" y="614462"/>
                </a:cubicBezTo>
                <a:cubicBezTo>
                  <a:pt x="-1380" y="605545"/>
                  <a:pt x="-1192" y="594656"/>
                  <a:pt x="4159" y="585927"/>
                </a:cubicBezTo>
                <a:lnTo>
                  <a:pt x="63578" y="489336"/>
                </a:lnTo>
                <a:lnTo>
                  <a:pt x="63578" y="282638"/>
                </a:lnTo>
                <a:cubicBezTo>
                  <a:pt x="63578" y="244621"/>
                  <a:pt x="71087" y="207731"/>
                  <a:pt x="85919" y="172812"/>
                </a:cubicBezTo>
                <a:cubicBezTo>
                  <a:pt x="100186" y="139207"/>
                  <a:pt x="120650" y="108981"/>
                  <a:pt x="146558" y="82980"/>
                </a:cubicBezTo>
                <a:cubicBezTo>
                  <a:pt x="172465" y="56978"/>
                  <a:pt x="202785" y="36609"/>
                  <a:pt x="236389" y="22341"/>
                </a:cubicBezTo>
                <a:cubicBezTo>
                  <a:pt x="271214" y="7510"/>
                  <a:pt x="308199" y="0"/>
                  <a:pt x="346215" y="0"/>
                </a:cubicBezTo>
                <a:close/>
              </a:path>
            </a:pathLst>
          </a:custGeom>
          <a:solidFill>
            <a:srgbClr val="F6FAFD">
              <a:alpha val="100000"/>
            </a:srgbClr>
          </a:solidFill>
          <a:ln w="763" cap="flat">
            <a:noFill/>
            <a:miter/>
          </a:ln>
        </p:spPr>
        <p:txBody>
          <a:bodyPr vert="horz" wrap="square" lIns="91440" tIns="45720" rIns="91440" bIns="45720" rtlCol="0" anchor="ctr"/>
          <a:lstStyle/>
          <a:p>
            <a:pPr algn="l"/>
            <a:endParaRPr kumimoji="1" lang="zh-CN" altLang="en-US"/>
          </a:p>
        </p:txBody>
      </p:sp>
      <p:sp>
        <p:nvSpPr>
          <p:cNvPr id="28" name="标题 1"/>
          <p:cNvSpPr txBox="1"/>
          <p:nvPr/>
        </p:nvSpPr>
        <p:spPr>
          <a:xfrm>
            <a:off x="4379650" y="5708918"/>
            <a:ext cx="3420000" cy="66357"/>
          </a:xfrm>
          <a:custGeom>
            <a:avLst/>
            <a:gdLst>
              <a:gd name="connsiteX0" fmla="*/ 0 w 2291352"/>
              <a:gd name="connsiteY0" fmla="*/ 0 h 60325"/>
              <a:gd name="connsiteX1" fmla="*/ 2291352 w 2291352"/>
              <a:gd name="connsiteY1" fmla="*/ 0 h 60325"/>
              <a:gd name="connsiteX2" fmla="*/ 2290448 w 2291352"/>
              <a:gd name="connsiteY2" fmla="*/ 4476 h 60325"/>
              <a:gd name="connsiteX3" fmla="*/ 2206192 w 2291352"/>
              <a:gd name="connsiteY3" fmla="*/ 60325 h 60325"/>
              <a:gd name="connsiteX4" fmla="*/ 85160 w 2291352"/>
              <a:gd name="connsiteY4" fmla="*/ 60325 h 60325"/>
              <a:gd name="connsiteX5" fmla="*/ 904 w 2291352"/>
              <a:gd name="connsiteY5" fmla="*/ 4476 h 60325"/>
              <a:gd name="connsiteX6" fmla="*/ 0 w 2291352"/>
              <a:gd name="connsiteY6" fmla="*/ 0 h 60325"/>
            </a:gdLst>
            <a:ahLst/>
            <a:cxnLst/>
            <a:rect l="l" t="t" r="r" b="b"/>
            <a:pathLst>
              <a:path w="2291352" h="60325">
                <a:moveTo>
                  <a:pt x="0" y="0"/>
                </a:moveTo>
                <a:lnTo>
                  <a:pt x="2291352" y="0"/>
                </a:lnTo>
                <a:lnTo>
                  <a:pt x="2290448" y="4476"/>
                </a:lnTo>
                <a:cubicBezTo>
                  <a:pt x="2276567" y="37296"/>
                  <a:pt x="2244069" y="60325"/>
                  <a:pt x="2206192" y="60325"/>
                </a:cubicBezTo>
                <a:lnTo>
                  <a:pt x="85160" y="60325"/>
                </a:lnTo>
                <a:cubicBezTo>
                  <a:pt x="47284" y="60325"/>
                  <a:pt x="14786" y="37296"/>
                  <a:pt x="904" y="4476"/>
                </a:cubicBezTo>
                <a:lnTo>
                  <a:pt x="0" y="0"/>
                </a:lnTo>
                <a:close/>
              </a:path>
            </a:pathLst>
          </a:cu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29" name="标题 1"/>
          <p:cNvSpPr txBox="1"/>
          <p:nvPr/>
        </p:nvSpPr>
        <p:spPr>
          <a:xfrm>
            <a:off x="8098899" y="4155275"/>
            <a:ext cx="3420000" cy="1620000"/>
          </a:xfrm>
          <a:prstGeom prst="roundRect">
            <a:avLst>
              <a:gd name="adj" fmla="val 5000"/>
            </a:avLst>
          </a:prstGeom>
          <a:solidFill>
            <a:schemeClr val="bg1"/>
          </a:solidFill>
          <a:ln w="12700" cap="sq">
            <a:noFill/>
            <a:miter/>
          </a:ln>
          <a:effectLst>
            <a:outerShdw blurRad="127000" algn="ctr" rotWithShape="0">
              <a:schemeClr val="tx1">
                <a:alpha val="16000"/>
              </a:schemeClr>
            </a:outerShdw>
          </a:effectLst>
        </p:spPr>
        <p:txBody>
          <a:bodyPr vert="horz" wrap="square" lIns="91440" tIns="45720" rIns="91440" bIns="45720" rtlCol="0" anchor="ctr"/>
          <a:lstStyle/>
          <a:p>
            <a:pPr algn="ctr"/>
            <a:endParaRPr kumimoji="1" lang="zh-CN" altLang="en-US"/>
          </a:p>
        </p:txBody>
      </p:sp>
      <p:sp>
        <p:nvSpPr>
          <p:cNvPr id="30" name="标题 1"/>
          <p:cNvSpPr txBox="1"/>
          <p:nvPr/>
        </p:nvSpPr>
        <p:spPr>
          <a:xfrm>
            <a:off x="9349227" y="4339880"/>
            <a:ext cx="1980000" cy="1187182"/>
          </a:xfrm>
          <a:prstGeom prst="rect">
            <a:avLst/>
          </a:prstGeom>
          <a:noFill/>
          <a:ln>
            <a:noFill/>
          </a:ln>
        </p:spPr>
        <p:txBody>
          <a:bodyPr vert="horz" wrap="square" lIns="0" tIns="0" rIns="0" bIns="0" rtlCol="0" anchor="ctr"/>
          <a:lstStyle/>
          <a:p>
            <a:pPr algn="l"/>
            <a:r>
              <a:rPr kumimoji="1" lang="en-US" altLang="zh-CN" sz="2000">
                <a:ln w="12700">
                  <a:noFill/>
                </a:ln>
                <a:solidFill>
                  <a:schemeClr val="tx1">
                    <a:lumMod val="75000"/>
                    <a:lumOff val="25000"/>
                  </a:schemeClr>
                </a:solidFill>
                <a:latin typeface="OPPOSans H" panose="00020600040101010101" charset="-122"/>
                <a:ea typeface="OPPOSans H" panose="00020600040101010101" charset="-122"/>
                <a:cs typeface="OPPOSans H" panose="00020600040101010101" charset="-122"/>
              </a:rPr>
              <a:t>总结</a:t>
            </a:r>
            <a:endParaRPr kumimoji="1" lang="zh-CN" altLang="en-US"/>
          </a:p>
        </p:txBody>
      </p:sp>
      <p:sp>
        <p:nvSpPr>
          <p:cNvPr id="31" name="标题 1"/>
          <p:cNvSpPr txBox="1"/>
          <p:nvPr/>
        </p:nvSpPr>
        <p:spPr>
          <a:xfrm>
            <a:off x="8274063" y="4483471"/>
            <a:ext cx="900000" cy="900000"/>
          </a:xfrm>
          <a:prstGeom prst="ellipse">
            <a:avLst/>
          </a:prstGeom>
          <a:gradFill>
            <a:gsLst>
              <a:gs pos="0">
                <a:schemeClr val="accent1"/>
              </a:gs>
              <a:gs pos="100000">
                <a:schemeClr val="accent1">
                  <a:lumMod val="75000"/>
                </a:schemeClr>
              </a:gs>
            </a:gsLst>
            <a:lin ang="2700000" scaled="0"/>
          </a:gradFill>
          <a:ln w="12700" cap="sq">
            <a:noFill/>
            <a:miter/>
          </a:ln>
          <a:effectLst>
            <a:outerShdw blurRad="254000" dist="76200" dir="3600000" algn="tl" rotWithShape="0">
              <a:schemeClr val="accent1">
                <a:lumMod val="50000"/>
                <a:alpha val="20000"/>
              </a:schemeClr>
            </a:outerShdw>
          </a:effectLst>
        </p:spPr>
        <p:txBody>
          <a:bodyPr vert="horz" wrap="square" lIns="91440" tIns="45720" rIns="91440" bIns="45720" rtlCol="0" anchor="ctr"/>
          <a:lstStyle/>
          <a:p>
            <a:pPr algn="ctr"/>
            <a:endParaRPr kumimoji="1" lang="zh-CN" altLang="en-US"/>
          </a:p>
        </p:txBody>
      </p:sp>
      <p:sp>
        <p:nvSpPr>
          <p:cNvPr id="32" name="标题 1"/>
          <p:cNvSpPr txBox="1"/>
          <p:nvPr/>
        </p:nvSpPr>
        <p:spPr>
          <a:xfrm>
            <a:off x="8502571" y="4728577"/>
            <a:ext cx="442984" cy="409790"/>
          </a:xfrm>
          <a:custGeom>
            <a:avLst/>
            <a:gdLst>
              <a:gd name="connsiteX0" fmla="*/ 2136435 w 5834559"/>
              <a:gd name="connsiteY0" fmla="*/ 643126 h 5397372"/>
              <a:gd name="connsiteX1" fmla="*/ 3716657 w 5834559"/>
              <a:gd name="connsiteY1" fmla="*/ 643126 h 5397372"/>
              <a:gd name="connsiteX2" fmla="*/ 3716657 w 5834559"/>
              <a:gd name="connsiteY2" fmla="*/ 1064855 h 5397372"/>
              <a:gd name="connsiteX3" fmla="*/ 2136435 w 5834559"/>
              <a:gd name="connsiteY3" fmla="*/ 1064855 h 5397372"/>
              <a:gd name="connsiteX4" fmla="*/ 693741 w 5834559"/>
              <a:gd name="connsiteY4" fmla="*/ 643126 h 5397372"/>
              <a:gd name="connsiteX5" fmla="*/ 1550121 w 5834559"/>
              <a:gd name="connsiteY5" fmla="*/ 643126 h 5397372"/>
              <a:gd name="connsiteX6" fmla="*/ 1550121 w 5834559"/>
              <a:gd name="connsiteY6" fmla="*/ 1064855 h 5397372"/>
              <a:gd name="connsiteX7" fmla="*/ 693741 w 5834559"/>
              <a:gd name="connsiteY7" fmla="*/ 1064855 h 5397372"/>
              <a:gd name="connsiteX8" fmla="*/ 421729 w 5834559"/>
              <a:gd name="connsiteY8" fmla="*/ 1336867 h 5397372"/>
              <a:gd name="connsiteX9" fmla="*/ 421729 w 5834559"/>
              <a:gd name="connsiteY9" fmla="*/ 2079805 h 5397372"/>
              <a:gd name="connsiteX10" fmla="*/ 5412133 w 5834559"/>
              <a:gd name="connsiteY10" fmla="*/ 2079805 h 5397372"/>
              <a:gd name="connsiteX11" fmla="*/ 5412133 w 5834559"/>
              <a:gd name="connsiteY11" fmla="*/ 1336867 h 5397372"/>
              <a:gd name="connsiteX12" fmla="*/ 5140113 w 5834559"/>
              <a:gd name="connsiteY12" fmla="*/ 1064855 h 5397372"/>
              <a:gd name="connsiteX13" fmla="*/ 4302971 w 5834559"/>
              <a:gd name="connsiteY13" fmla="*/ 1064855 h 5397372"/>
              <a:gd name="connsiteX14" fmla="*/ 4302971 w 5834559"/>
              <a:gd name="connsiteY14" fmla="*/ 643126 h 5397372"/>
              <a:gd name="connsiteX15" fmla="*/ 5140113 w 5834559"/>
              <a:gd name="connsiteY15" fmla="*/ 643126 h 5397372"/>
              <a:gd name="connsiteX16" fmla="*/ 5834559 w 5834559"/>
              <a:gd name="connsiteY16" fmla="*/ 1336867 h 5397372"/>
              <a:gd name="connsiteX17" fmla="*/ 5834559 w 5834559"/>
              <a:gd name="connsiteY17" fmla="*/ 4703631 h 5397372"/>
              <a:gd name="connsiteX18" fmla="*/ 5140818 w 5834559"/>
              <a:gd name="connsiteY18" fmla="*/ 5397372 h 5397372"/>
              <a:gd name="connsiteX19" fmla="*/ 693741 w 5834559"/>
              <a:gd name="connsiteY19" fmla="*/ 5397372 h 5397372"/>
              <a:gd name="connsiteX20" fmla="*/ 0 w 5834559"/>
              <a:gd name="connsiteY20" fmla="*/ 4703631 h 5397372"/>
              <a:gd name="connsiteX21" fmla="*/ 0 w 5834559"/>
              <a:gd name="connsiteY21" fmla="*/ 2501529 h 5397372"/>
              <a:gd name="connsiteX22" fmla="*/ 0 w 5834559"/>
              <a:gd name="connsiteY22" fmla="*/ 2079805 h 5397372"/>
              <a:gd name="connsiteX23" fmla="*/ 0 w 5834559"/>
              <a:gd name="connsiteY23" fmla="*/ 1336867 h 5397372"/>
              <a:gd name="connsiteX24" fmla="*/ 693741 w 5834559"/>
              <a:gd name="connsiteY24" fmla="*/ 643126 h 5397372"/>
              <a:gd name="connsiteX25" fmla="*/ 3997242 w 5834559"/>
              <a:gd name="connsiteY25" fmla="*/ 0 h 5397372"/>
              <a:gd name="connsiteX26" fmla="*/ 4208106 w 5834559"/>
              <a:gd name="connsiteY26" fmla="*/ 210864 h 5397372"/>
              <a:gd name="connsiteX27" fmla="*/ 4208106 w 5834559"/>
              <a:gd name="connsiteY27" fmla="*/ 1506961 h 5397372"/>
              <a:gd name="connsiteX28" fmla="*/ 3997242 w 5834559"/>
              <a:gd name="connsiteY28" fmla="*/ 1718528 h 5397372"/>
              <a:gd name="connsiteX29" fmla="*/ 3786378 w 5834559"/>
              <a:gd name="connsiteY29" fmla="*/ 1507664 h 5397372"/>
              <a:gd name="connsiteX30" fmla="*/ 3786378 w 5834559"/>
              <a:gd name="connsiteY30" fmla="*/ 210864 h 5397372"/>
              <a:gd name="connsiteX31" fmla="*/ 3997242 w 5834559"/>
              <a:gd name="connsiteY31" fmla="*/ 0 h 5397372"/>
              <a:gd name="connsiteX32" fmla="*/ 1836609 w 5834559"/>
              <a:gd name="connsiteY32" fmla="*/ 0 h 5397372"/>
              <a:gd name="connsiteX33" fmla="*/ 2047469 w 5834559"/>
              <a:gd name="connsiteY33" fmla="*/ 210864 h 5397372"/>
              <a:gd name="connsiteX34" fmla="*/ 2047469 w 5834559"/>
              <a:gd name="connsiteY34" fmla="*/ 1506961 h 5397372"/>
              <a:gd name="connsiteX35" fmla="*/ 1836609 w 5834559"/>
              <a:gd name="connsiteY35" fmla="*/ 1718528 h 5397372"/>
              <a:gd name="connsiteX36" fmla="*/ 1625745 w 5834559"/>
              <a:gd name="connsiteY36" fmla="*/ 1507664 h 5397372"/>
              <a:gd name="connsiteX37" fmla="*/ 1625745 w 5834559"/>
              <a:gd name="connsiteY37" fmla="*/ 210864 h 5397372"/>
              <a:gd name="connsiteX38" fmla="*/ 1836609 w 5834559"/>
              <a:gd name="connsiteY38" fmla="*/ 0 h 5397372"/>
            </a:gdLst>
            <a:ahLst/>
            <a:cxnLst/>
            <a:rect l="l" t="t" r="r" b="b"/>
            <a:pathLst>
              <a:path w="5834559" h="5397372">
                <a:moveTo>
                  <a:pt x="2136435" y="643126"/>
                </a:moveTo>
                <a:lnTo>
                  <a:pt x="3716657" y="643126"/>
                </a:lnTo>
                <a:lnTo>
                  <a:pt x="3716657" y="1064855"/>
                </a:lnTo>
                <a:lnTo>
                  <a:pt x="2136435" y="1064855"/>
                </a:lnTo>
                <a:close/>
                <a:moveTo>
                  <a:pt x="693741" y="643126"/>
                </a:moveTo>
                <a:lnTo>
                  <a:pt x="1550121" y="643126"/>
                </a:lnTo>
                <a:lnTo>
                  <a:pt x="1550121" y="1064855"/>
                </a:lnTo>
                <a:lnTo>
                  <a:pt x="693741" y="1064855"/>
                </a:lnTo>
                <a:cubicBezTo>
                  <a:pt x="543320" y="1064855"/>
                  <a:pt x="421729" y="1187151"/>
                  <a:pt x="421729" y="1336867"/>
                </a:cubicBezTo>
                <a:lnTo>
                  <a:pt x="421729" y="2079805"/>
                </a:lnTo>
                <a:lnTo>
                  <a:pt x="5412133" y="2079805"/>
                </a:lnTo>
                <a:lnTo>
                  <a:pt x="5412133" y="1336867"/>
                </a:lnTo>
                <a:cubicBezTo>
                  <a:pt x="5412133" y="1186446"/>
                  <a:pt x="5289830" y="1064855"/>
                  <a:pt x="5140113" y="1064855"/>
                </a:cubicBezTo>
                <a:lnTo>
                  <a:pt x="4302971" y="1064855"/>
                </a:lnTo>
                <a:lnTo>
                  <a:pt x="4302971" y="643126"/>
                </a:lnTo>
                <a:lnTo>
                  <a:pt x="5140113" y="643126"/>
                </a:lnTo>
                <a:cubicBezTo>
                  <a:pt x="5523184" y="643126"/>
                  <a:pt x="5833854" y="953797"/>
                  <a:pt x="5834559" y="1336867"/>
                </a:cubicBezTo>
                <a:lnTo>
                  <a:pt x="5834559" y="4703631"/>
                </a:lnTo>
                <a:cubicBezTo>
                  <a:pt x="5834559" y="5085292"/>
                  <a:pt x="5522479" y="5397372"/>
                  <a:pt x="5140818" y="5397372"/>
                </a:cubicBezTo>
                <a:lnTo>
                  <a:pt x="693741" y="5397372"/>
                </a:lnTo>
                <a:cubicBezTo>
                  <a:pt x="312080" y="5397372"/>
                  <a:pt x="0" y="5085292"/>
                  <a:pt x="0" y="4703631"/>
                </a:cubicBezTo>
                <a:lnTo>
                  <a:pt x="0" y="2501529"/>
                </a:lnTo>
                <a:lnTo>
                  <a:pt x="0" y="2079805"/>
                </a:lnTo>
                <a:lnTo>
                  <a:pt x="0" y="1336867"/>
                </a:lnTo>
                <a:cubicBezTo>
                  <a:pt x="0" y="953797"/>
                  <a:pt x="310671" y="643126"/>
                  <a:pt x="693741" y="643126"/>
                </a:cubicBezTo>
                <a:close/>
                <a:moveTo>
                  <a:pt x="3997242" y="0"/>
                </a:moveTo>
                <a:cubicBezTo>
                  <a:pt x="4113920" y="0"/>
                  <a:pt x="4208106" y="94186"/>
                  <a:pt x="4208106" y="210864"/>
                </a:cubicBezTo>
                <a:lnTo>
                  <a:pt x="4208106" y="1506961"/>
                </a:lnTo>
                <a:cubicBezTo>
                  <a:pt x="4208106" y="1623639"/>
                  <a:pt x="4113920" y="1718528"/>
                  <a:pt x="3997242" y="1718528"/>
                </a:cubicBezTo>
                <a:cubicBezTo>
                  <a:pt x="3880564" y="1718528"/>
                  <a:pt x="3786378" y="1624342"/>
                  <a:pt x="3786378" y="1507664"/>
                </a:cubicBezTo>
                <a:lnTo>
                  <a:pt x="3786378" y="210864"/>
                </a:lnTo>
                <a:cubicBezTo>
                  <a:pt x="3786378" y="94186"/>
                  <a:pt x="3880564" y="0"/>
                  <a:pt x="3997242" y="0"/>
                </a:cubicBezTo>
                <a:close/>
                <a:moveTo>
                  <a:pt x="1836609" y="0"/>
                </a:moveTo>
                <a:cubicBezTo>
                  <a:pt x="1953287" y="0"/>
                  <a:pt x="2047469" y="94186"/>
                  <a:pt x="2047469" y="210864"/>
                </a:cubicBezTo>
                <a:lnTo>
                  <a:pt x="2047469" y="1506961"/>
                </a:lnTo>
                <a:cubicBezTo>
                  <a:pt x="2047469" y="1623639"/>
                  <a:pt x="1953287" y="1718528"/>
                  <a:pt x="1836609" y="1718528"/>
                </a:cubicBezTo>
                <a:cubicBezTo>
                  <a:pt x="1719932" y="1718528"/>
                  <a:pt x="1625745" y="1624342"/>
                  <a:pt x="1625745" y="1507664"/>
                </a:cubicBezTo>
                <a:lnTo>
                  <a:pt x="1625745" y="210864"/>
                </a:lnTo>
                <a:cubicBezTo>
                  <a:pt x="1625745" y="94186"/>
                  <a:pt x="1719932" y="0"/>
                  <a:pt x="1836609" y="0"/>
                </a:cubicBezTo>
                <a:close/>
              </a:path>
            </a:pathLst>
          </a:custGeom>
          <a:solidFill>
            <a:srgbClr val="F6FAFD">
              <a:alpha val="100000"/>
            </a:srgbClr>
          </a:solidFill>
          <a:ln w="763" cap="flat">
            <a:noFill/>
            <a:miter/>
          </a:ln>
        </p:spPr>
        <p:txBody>
          <a:bodyPr vert="horz" wrap="square" lIns="91440" tIns="45720" rIns="91440" bIns="45720" rtlCol="0" anchor="ctr"/>
          <a:lstStyle/>
          <a:p>
            <a:pPr algn="l"/>
            <a:endParaRPr kumimoji="1" lang="zh-CN" altLang="en-US"/>
          </a:p>
        </p:txBody>
      </p:sp>
      <p:sp>
        <p:nvSpPr>
          <p:cNvPr id="33" name="标题 1"/>
          <p:cNvSpPr txBox="1"/>
          <p:nvPr/>
        </p:nvSpPr>
        <p:spPr>
          <a:xfrm>
            <a:off x="8098899" y="5708918"/>
            <a:ext cx="3420000" cy="66357"/>
          </a:xfrm>
          <a:custGeom>
            <a:avLst/>
            <a:gdLst>
              <a:gd name="connsiteX0" fmla="*/ 0 w 2291352"/>
              <a:gd name="connsiteY0" fmla="*/ 0 h 60325"/>
              <a:gd name="connsiteX1" fmla="*/ 2291352 w 2291352"/>
              <a:gd name="connsiteY1" fmla="*/ 0 h 60325"/>
              <a:gd name="connsiteX2" fmla="*/ 2290448 w 2291352"/>
              <a:gd name="connsiteY2" fmla="*/ 4476 h 60325"/>
              <a:gd name="connsiteX3" fmla="*/ 2206192 w 2291352"/>
              <a:gd name="connsiteY3" fmla="*/ 60325 h 60325"/>
              <a:gd name="connsiteX4" fmla="*/ 85160 w 2291352"/>
              <a:gd name="connsiteY4" fmla="*/ 60325 h 60325"/>
              <a:gd name="connsiteX5" fmla="*/ 904 w 2291352"/>
              <a:gd name="connsiteY5" fmla="*/ 4476 h 60325"/>
              <a:gd name="connsiteX6" fmla="*/ 0 w 2291352"/>
              <a:gd name="connsiteY6" fmla="*/ 0 h 60325"/>
            </a:gdLst>
            <a:ahLst/>
            <a:cxnLst/>
            <a:rect l="l" t="t" r="r" b="b"/>
            <a:pathLst>
              <a:path w="2291352" h="60325">
                <a:moveTo>
                  <a:pt x="0" y="0"/>
                </a:moveTo>
                <a:lnTo>
                  <a:pt x="2291352" y="0"/>
                </a:lnTo>
                <a:lnTo>
                  <a:pt x="2290448" y="4476"/>
                </a:lnTo>
                <a:cubicBezTo>
                  <a:pt x="2276567" y="37296"/>
                  <a:pt x="2244069" y="60325"/>
                  <a:pt x="2206192" y="60325"/>
                </a:cubicBezTo>
                <a:lnTo>
                  <a:pt x="85160" y="60325"/>
                </a:lnTo>
                <a:cubicBezTo>
                  <a:pt x="47284" y="60325"/>
                  <a:pt x="14786" y="37296"/>
                  <a:pt x="904" y="4476"/>
                </a:cubicBezTo>
                <a:lnTo>
                  <a:pt x="0" y="0"/>
                </a:lnTo>
                <a:close/>
              </a:path>
            </a:pathLst>
          </a:custGeom>
          <a:solidFill>
            <a:schemeClr val="accent2"/>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1">
                  <a:lumMod val="20000"/>
                  <a:lumOff val="80000"/>
                </a:schemeClr>
              </a:gs>
              <a:gs pos="100000">
                <a:schemeClr val="accent2">
                  <a:alpha val="75000"/>
                </a:schemeClr>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1724159" y="1936449"/>
            <a:ext cx="2810876" cy="2810875"/>
          </a:xfrm>
          <a:prstGeom prst="ellipse">
            <a:avLst/>
          </a:prstGeom>
          <a:gradFill>
            <a:gsLst>
              <a:gs pos="0">
                <a:schemeClr val="accent2"/>
              </a:gs>
              <a:gs pos="82000">
                <a:schemeClr val="accent1">
                  <a:alpha val="0"/>
                </a:schemeClr>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rot="8100000">
            <a:off x="2956489" y="2331958"/>
            <a:ext cx="1111150" cy="1111149"/>
          </a:xfrm>
          <a:prstGeom prst="arc">
            <a:avLst/>
          </a:prstGeom>
          <a:noFill/>
          <a:ln w="12700" cap="sq">
            <a:solidFill>
              <a:schemeClr val="tx1">
                <a:lumMod val="85000"/>
                <a:lumOff val="15000"/>
              </a:schemeClr>
            </a:solid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3147672" y="2860477"/>
            <a:ext cx="95587" cy="151904"/>
          </a:xfrm>
          <a:prstGeom prst="ellipse">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3743249" y="2860477"/>
            <a:ext cx="95587" cy="151904"/>
          </a:xfrm>
          <a:prstGeom prst="ellipse">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9349412" y="2976766"/>
            <a:ext cx="1075524" cy="1075524"/>
          </a:xfrm>
          <a:prstGeom prst="ellipse">
            <a:avLst/>
          </a:prstGeom>
          <a:gradFill>
            <a:gsLst>
              <a:gs pos="8364">
                <a:srgbClr val="D787C3">
                  <a:alpha val="100000"/>
                </a:srgbClr>
              </a:gs>
              <a:gs pos="82000">
                <a:schemeClr val="accent1">
                  <a:alpha val="0"/>
                </a:schemeClr>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5043835" y="2465544"/>
            <a:ext cx="1660118" cy="902827"/>
          </a:xfrm>
          <a:prstGeom prst="rect">
            <a:avLst/>
          </a:prstGeom>
          <a:noFill/>
          <a:ln>
            <a:noFill/>
          </a:ln>
        </p:spPr>
        <p:txBody>
          <a:bodyPr vert="horz" wrap="square" lIns="0" tIns="0" rIns="0" bIns="0" rtlCol="0" anchor="b"/>
          <a:lstStyle/>
          <a:p>
            <a:pPr algn="l"/>
            <a:r>
              <a:rPr kumimoji="1" lang="en-US" altLang="zh-CN" sz="4800">
                <a:ln w="12700">
                  <a:noFill/>
                </a:ln>
                <a:solidFill>
                  <a:schemeClr val="accent2"/>
                </a:solidFill>
                <a:latin typeface="OPPOSans H" panose="00020600040101010101" charset="-122"/>
                <a:ea typeface="OPPOSans H" panose="00020600040101010101" charset="-122"/>
                <a:cs typeface="OPPOSans H" panose="00020600040101010101" charset="-122"/>
              </a:rPr>
              <a:t>05</a:t>
            </a:r>
            <a:endParaRPr kumimoji="1" lang="zh-CN" altLang="en-US"/>
          </a:p>
        </p:txBody>
      </p:sp>
      <p:sp>
        <p:nvSpPr>
          <p:cNvPr id="9" name="标题 1"/>
          <p:cNvSpPr txBox="1"/>
          <p:nvPr/>
        </p:nvSpPr>
        <p:spPr>
          <a:xfrm>
            <a:off x="5043836" y="3426244"/>
            <a:ext cx="4071782" cy="1122744"/>
          </a:xfrm>
          <a:prstGeom prst="rect">
            <a:avLst/>
          </a:prstGeom>
          <a:noFill/>
          <a:ln>
            <a:noFill/>
          </a:ln>
        </p:spPr>
        <p:txBody>
          <a:bodyPr vert="horz" wrap="square" lIns="0" tIns="0" rIns="0" bIns="0" rtlCol="0" anchor="t"/>
          <a:lstStyle/>
          <a:p>
            <a:pPr algn="l"/>
            <a:r>
              <a:rPr kumimoji="1" lang="en-US" altLang="zh-CN" sz="2070">
                <a:ln w="12700">
                  <a:noFill/>
                </a:ln>
                <a:solidFill>
                  <a:schemeClr val="tx1">
                    <a:lumMod val="85000"/>
                    <a:lumOff val="15000"/>
                  </a:schemeClr>
                </a:solidFill>
                <a:latin typeface="OPPOSans H" panose="00020600040101010101" charset="-122"/>
                <a:ea typeface="OPPOSans H" panose="00020600040101010101" charset="-122"/>
                <a:cs typeface="OPPOSans H" panose="00020600040101010101" charset="-122"/>
              </a:rPr>
              <a:t>大学生健全人格培养的途径和方法</a:t>
            </a:r>
            <a:endParaRPr kumimoji="1" lang="zh-CN" altLang="en-US"/>
          </a:p>
        </p:txBody>
      </p:sp>
      <p:grpSp>
        <p:nvGrpSpPr>
          <p:cNvPr id="10" name="组合 9"/>
          <p:cNvGrpSpPr/>
          <p:nvPr/>
        </p:nvGrpSpPr>
        <p:grpSpPr>
          <a:xfrm>
            <a:off x="3215268" y="3395994"/>
            <a:ext cx="1507115" cy="1441768"/>
            <a:chOff x="3215268" y="3395994"/>
            <a:chExt cx="1507115" cy="1441768"/>
          </a:xfrm>
        </p:grpSpPr>
        <p:sp>
          <p:nvSpPr>
            <p:cNvPr id="11" name="标题 1"/>
            <p:cNvSpPr txBox="1"/>
            <p:nvPr/>
          </p:nvSpPr>
          <p:spPr>
            <a:xfrm rot="1735513">
              <a:off x="3451863" y="3521279"/>
              <a:ext cx="825296" cy="1191198"/>
            </a:xfrm>
            <a:custGeom>
              <a:avLst/>
              <a:gdLst>
                <a:gd name="connsiteX0" fmla="*/ 0 w 2572894"/>
                <a:gd name="connsiteY0" fmla="*/ 3713612 h 3713612"/>
                <a:gd name="connsiteX1" fmla="*/ 805326 w 2572894"/>
                <a:gd name="connsiteY1" fmla="*/ 1790767 h 3713612"/>
                <a:gd name="connsiteX2" fmla="*/ 2021989 w 2572894"/>
                <a:gd name="connsiteY2" fmla="*/ 1146926 h 3713612"/>
                <a:gd name="connsiteX3" fmla="*/ 2529476 w 2572894"/>
                <a:gd name="connsiteY3" fmla="*/ 2009138 h 3713612"/>
                <a:gd name="connsiteX4" fmla="*/ 1569864 w 2572894"/>
                <a:gd name="connsiteY4" fmla="*/ 2331150 h 3713612"/>
                <a:gd name="connsiteX5" fmla="*/ 1241979 w 2572894"/>
                <a:gd name="connsiteY5" fmla="*/ 982453 h 3713612"/>
                <a:gd name="connsiteX6" fmla="*/ 2307017 w 2572894"/>
                <a:gd name="connsiteY6" fmla="*/ 0 h 3713612"/>
              </a:gdLst>
              <a:ahLst/>
              <a:cxnLst/>
              <a:rect l="l" t="t" r="r" b="b"/>
              <a:pathLst>
                <a:path w="2572894" h="3713612">
                  <a:moveTo>
                    <a:pt x="0" y="3713612"/>
                  </a:moveTo>
                  <a:cubicBezTo>
                    <a:pt x="107827" y="3125047"/>
                    <a:pt x="468328" y="2218548"/>
                    <a:pt x="805326" y="1790767"/>
                  </a:cubicBezTo>
                  <a:cubicBezTo>
                    <a:pt x="1142324" y="1362986"/>
                    <a:pt x="1734631" y="1110531"/>
                    <a:pt x="2021989" y="1146926"/>
                  </a:cubicBezTo>
                  <a:cubicBezTo>
                    <a:pt x="2309347" y="1183321"/>
                    <a:pt x="2705230" y="1580847"/>
                    <a:pt x="2529476" y="2009138"/>
                  </a:cubicBezTo>
                  <a:cubicBezTo>
                    <a:pt x="2353722" y="2437429"/>
                    <a:pt x="1784447" y="2502264"/>
                    <a:pt x="1569864" y="2331150"/>
                  </a:cubicBezTo>
                  <a:cubicBezTo>
                    <a:pt x="1355281" y="2160036"/>
                    <a:pt x="1076756" y="1660902"/>
                    <a:pt x="1241979" y="982453"/>
                  </a:cubicBezTo>
                  <a:cubicBezTo>
                    <a:pt x="1393646" y="421965"/>
                    <a:pt x="1937668" y="135874"/>
                    <a:pt x="2307017" y="0"/>
                  </a:cubicBezTo>
                </a:path>
              </a:pathLst>
            </a:custGeom>
            <a:noFill/>
            <a:ln w="57150" cap="rnd">
              <a:solidFill>
                <a:schemeClr val="accent1"/>
              </a:solidFill>
              <a:round/>
            </a:ln>
          </p:spPr>
          <p:txBody>
            <a:bodyPr vert="horz" wrap="square" lIns="91440" tIns="45720" rIns="91440" bIns="45720" rtlCol="0" anchor="ctr"/>
            <a:lstStyle/>
            <a:p>
              <a:pPr algn="ctr"/>
              <a:endParaRPr kumimoji="1" lang="zh-CN" altLang="en-US"/>
            </a:p>
          </p:txBody>
        </p:sp>
        <p:sp>
          <p:nvSpPr>
            <p:cNvPr id="12" name="标题 1"/>
            <p:cNvSpPr txBox="1"/>
            <p:nvPr/>
          </p:nvSpPr>
          <p:spPr>
            <a:xfrm rot="5753501">
              <a:off x="4444243" y="3628427"/>
              <a:ext cx="250865" cy="281149"/>
            </a:xfrm>
            <a:prstGeom prst="triangl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grpSp>
      <p:sp>
        <p:nvSpPr>
          <p:cNvPr id="13" name="标题 1"/>
          <p:cNvSpPr txBox="1"/>
          <p:nvPr/>
        </p:nvSpPr>
        <p:spPr>
          <a:xfrm rot="5400000">
            <a:off x="9753485" y="3342350"/>
            <a:ext cx="410646" cy="354004"/>
          </a:xfrm>
          <a:prstGeom prst="triangle">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flipH="1">
            <a:off x="2018133" y="2142044"/>
            <a:ext cx="2063579" cy="2063579"/>
          </a:xfrm>
          <a:prstGeom prst="arc">
            <a:avLst>
              <a:gd name="adj1" fmla="val 17832290"/>
              <a:gd name="adj2" fmla="val 19700669"/>
            </a:avLst>
          </a:prstGeom>
          <a:noFill/>
          <a:ln w="63500" cap="rnd">
            <a:solidFill>
              <a:schemeClr val="bg1"/>
            </a:solidFill>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2053862" y="2739287"/>
            <a:ext cx="68586" cy="68580"/>
          </a:xfrm>
          <a:prstGeom prst="ellipse">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1579079" y="3844210"/>
            <a:ext cx="1124030" cy="1124030"/>
          </a:xfrm>
          <a:prstGeom prst="ellipse">
            <a:avLst/>
          </a:prstGeom>
          <a:gradFill>
            <a:gsLst>
              <a:gs pos="0">
                <a:schemeClr val="accent2">
                  <a:alpha val="43000"/>
                </a:schemeClr>
              </a:gs>
              <a:gs pos="91000">
                <a:schemeClr val="accent1">
                  <a:alpha val="0"/>
                </a:schemeClr>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17" name="标题 1"/>
          <p:cNvSpPr txBox="1"/>
          <p:nvPr/>
        </p:nvSpPr>
        <p:spPr>
          <a:xfrm flipH="1">
            <a:off x="660400" y="3846313"/>
            <a:ext cx="417228" cy="417228"/>
          </a:xfrm>
          <a:prstGeom prst="ellipse">
            <a:avLst/>
          </a:prstGeom>
          <a:gradFill>
            <a:gsLst>
              <a:gs pos="0">
                <a:schemeClr val="accent2">
                  <a:alpha val="65000"/>
                </a:schemeClr>
              </a:gs>
              <a:gs pos="91000">
                <a:schemeClr val="accent1">
                  <a:alpha val="0"/>
                </a:schemeClr>
              </a:gs>
            </a:gsLst>
            <a:lin ang="3600000" scaled="0"/>
          </a:gra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660401" y="2573397"/>
            <a:ext cx="2117606" cy="2117606"/>
          </a:xfrm>
          <a:prstGeom prst="blockArc">
            <a:avLst>
              <a:gd name="adj1" fmla="val 21559607"/>
              <a:gd name="adj2" fmla="val 16275662"/>
              <a:gd name="adj3" fmla="val 6291"/>
            </a:avLst>
          </a:prstGeom>
          <a:solidFill>
            <a:schemeClr val="accent1"/>
          </a:solidFill>
          <a:ln w="190500" cap="sq">
            <a:noFill/>
            <a:miter/>
          </a:ln>
        </p:spPr>
        <p:txBody>
          <a:bodyPr vert="horz" wrap="square" lIns="91440" tIns="45720" rIns="91440" bIns="45720" rtlCol="0" anchor="ctr"/>
          <a:lstStyle/>
          <a:p>
            <a:pPr algn="ctr"/>
            <a:endParaRPr kumimoji="1" lang="zh-CN" altLang="en-US"/>
          </a:p>
        </p:txBody>
      </p:sp>
      <p:cxnSp>
        <p:nvCxnSpPr>
          <p:cNvPr id="3" name="标题 1"/>
          <p:cNvCxnSpPr/>
          <p:nvPr/>
        </p:nvCxnSpPr>
        <p:spPr>
          <a:xfrm>
            <a:off x="2677438" y="3632200"/>
            <a:ext cx="9720000" cy="0"/>
          </a:xfrm>
          <a:prstGeom prst="line">
            <a:avLst/>
          </a:prstGeom>
          <a:noFill/>
          <a:ln w="25400" cap="sq">
            <a:solidFill>
              <a:schemeClr val="accent1"/>
            </a:solidFill>
            <a:miter/>
          </a:ln>
        </p:spPr>
      </p:cxnSp>
      <p:sp>
        <p:nvSpPr>
          <p:cNvPr id="4" name="标题 1"/>
          <p:cNvSpPr txBox="1"/>
          <p:nvPr/>
        </p:nvSpPr>
        <p:spPr>
          <a:xfrm>
            <a:off x="3806471" y="4132552"/>
            <a:ext cx="4320000" cy="1259897"/>
          </a:xfrm>
          <a:prstGeom prst="rect">
            <a:avLst/>
          </a:prstGeom>
          <a:noFill/>
          <a:ln>
            <a:noFill/>
          </a:ln>
        </p:spPr>
        <p:txBody>
          <a:bodyPr vert="horz" wrap="square" lIns="0" tIns="0" rIns="0" bIns="0" rtlCol="0" anchor="t"/>
          <a:lstStyle/>
          <a:p>
            <a:pPr algn="l"/>
            <a:r>
              <a:rPr kumimoji="1" lang="en-US" altLang="zh-CN" sz="1400">
                <a:ln w="12700">
                  <a:noFill/>
                </a:ln>
                <a:solidFill>
                  <a:schemeClr val="tx1">
                    <a:lumMod val="85000"/>
                    <a:lumOff val="15000"/>
                  </a:schemeClr>
                </a:solidFill>
                <a:latin typeface="Source Han Sans" panose="020B0500000000000000" charset="-122"/>
                <a:ea typeface="Source Han Sans" panose="020B0500000000000000" charset="-122"/>
                <a:cs typeface="Source Han Sans" panose="020B0500000000000000" charset="-122"/>
              </a:rPr>
              <a:t>通过自我认识和反思，了解自己的个性特点和优势劣势。</a:t>
            </a:r>
            <a:endParaRPr kumimoji="1" lang="zh-CN" altLang="en-US"/>
          </a:p>
        </p:txBody>
      </p:sp>
      <p:sp>
        <p:nvSpPr>
          <p:cNvPr id="5" name="标题 1"/>
          <p:cNvSpPr txBox="1"/>
          <p:nvPr/>
        </p:nvSpPr>
        <p:spPr>
          <a:xfrm>
            <a:off x="3806471" y="3362200"/>
            <a:ext cx="540000" cy="540000"/>
          </a:xfrm>
          <a:prstGeom prst="ellipse">
            <a:avLst/>
          </a:prstGeom>
          <a:solidFill>
            <a:schemeClr val="accent1"/>
          </a:solidFill>
          <a:ln w="12700" cap="sq">
            <a:noFill/>
            <a:miter/>
          </a:ln>
          <a:effectLst>
            <a:outerShdw blurRad="254000" dist="76200" dir="2700000" algn="tl" rotWithShape="0">
              <a:schemeClr val="accent1">
                <a:lumMod val="75000"/>
                <a:alpha val="20000"/>
              </a:schemeClr>
            </a:outerShdw>
          </a:effectLst>
        </p:spPr>
        <p:txBody>
          <a:bodyPr vert="horz" wrap="square" lIns="0" tIns="0" rIns="0" bIns="0" rtlCol="0" anchor="ctr"/>
          <a:lstStyle/>
          <a:p>
            <a:pPr algn="ctr"/>
            <a:r>
              <a:rPr kumimoji="1" lang="en-US" altLang="zh-CN" sz="1800">
                <a:ln w="12700">
                  <a:noFill/>
                </a:ln>
                <a:solidFill>
                  <a:schemeClr val="bg1"/>
                </a:solidFill>
                <a:latin typeface="Source Han Sans" panose="020B0500000000000000" charset="-122"/>
                <a:ea typeface="Source Han Sans" panose="020B0500000000000000" charset="-122"/>
                <a:cs typeface="Source Han Sans" panose="020B0500000000000000" charset="-122"/>
              </a:rPr>
              <a:t>1</a:t>
            </a:r>
            <a:endParaRPr kumimoji="1" lang="zh-CN" altLang="en-US"/>
          </a:p>
        </p:txBody>
      </p:sp>
      <p:sp>
        <p:nvSpPr>
          <p:cNvPr id="6" name="标题 1"/>
          <p:cNvSpPr txBox="1"/>
          <p:nvPr/>
        </p:nvSpPr>
        <p:spPr>
          <a:xfrm>
            <a:off x="7198900" y="1871951"/>
            <a:ext cx="4320000" cy="1259897"/>
          </a:xfrm>
          <a:prstGeom prst="rect">
            <a:avLst/>
          </a:prstGeom>
          <a:noFill/>
          <a:ln>
            <a:noFill/>
          </a:ln>
        </p:spPr>
        <p:txBody>
          <a:bodyPr vert="horz" wrap="square" lIns="0" tIns="0" rIns="0" bIns="0" rtlCol="0" anchor="b"/>
          <a:lstStyle/>
          <a:p>
            <a:pPr algn="l"/>
            <a:r>
              <a:rPr kumimoji="1" lang="en-US" altLang="zh-CN" sz="1400">
                <a:ln w="12700">
                  <a:noFill/>
                </a:ln>
                <a:solidFill>
                  <a:schemeClr val="tx1">
                    <a:lumMod val="85000"/>
                    <a:lumOff val="15000"/>
                  </a:schemeClr>
                </a:solidFill>
                <a:latin typeface="Source Han Sans" panose="020B0500000000000000" charset="-122"/>
                <a:ea typeface="Source Han Sans" panose="020B0500000000000000" charset="-122"/>
                <a:cs typeface="Source Han Sans" panose="020B0500000000000000" charset="-122"/>
              </a:rPr>
              <a:t>可以通过心理咨询、日记写作等方式进行自我探索。</a:t>
            </a:r>
            <a:endParaRPr kumimoji="1" lang="zh-CN" altLang="en-US"/>
          </a:p>
        </p:txBody>
      </p:sp>
      <p:sp>
        <p:nvSpPr>
          <p:cNvPr id="7" name="标题 1"/>
          <p:cNvSpPr txBox="1"/>
          <p:nvPr/>
        </p:nvSpPr>
        <p:spPr>
          <a:xfrm>
            <a:off x="7198021" y="3362200"/>
            <a:ext cx="540000" cy="540000"/>
          </a:xfrm>
          <a:prstGeom prst="ellipse">
            <a:avLst/>
          </a:prstGeom>
          <a:solidFill>
            <a:schemeClr val="accent1"/>
          </a:solidFill>
          <a:ln w="12700" cap="sq">
            <a:noFill/>
            <a:miter/>
          </a:ln>
          <a:effectLst>
            <a:outerShdw blurRad="254000" dist="76200" dir="2700000" algn="tl" rotWithShape="0">
              <a:schemeClr val="accent1">
                <a:lumMod val="75000"/>
                <a:alpha val="20000"/>
              </a:schemeClr>
            </a:outerShdw>
          </a:effectLst>
        </p:spPr>
        <p:txBody>
          <a:bodyPr vert="horz" wrap="square" lIns="0" tIns="0" rIns="0" bIns="0" rtlCol="0" anchor="ctr"/>
          <a:lstStyle/>
          <a:p>
            <a:pPr algn="ctr"/>
            <a:r>
              <a:rPr kumimoji="1" lang="en-US" altLang="zh-CN" sz="1800">
                <a:ln w="12700">
                  <a:noFill/>
                </a:ln>
                <a:solidFill>
                  <a:schemeClr val="bg1"/>
                </a:solidFill>
                <a:latin typeface="Source Han Sans" panose="020B0500000000000000" charset="-122"/>
                <a:ea typeface="Source Han Sans" panose="020B0500000000000000" charset="-122"/>
                <a:cs typeface="Source Han Sans" panose="020B0500000000000000" charset="-122"/>
              </a:rPr>
              <a:t>2</a:t>
            </a:r>
            <a:endParaRPr kumimoji="1" lang="zh-CN" altLang="en-US"/>
          </a:p>
        </p:txBody>
      </p:sp>
      <p:sp>
        <p:nvSpPr>
          <p:cNvPr id="8" name="标题 1"/>
          <p:cNvSpPr txBox="1"/>
          <p:nvPr/>
        </p:nvSpPr>
        <p:spPr>
          <a:xfrm>
            <a:off x="891203" y="2804200"/>
            <a:ext cx="1656002" cy="1656000"/>
          </a:xfrm>
          <a:prstGeom prst="ellipse">
            <a:avLst/>
          </a:prstGeom>
          <a:solidFill>
            <a:schemeClr val="bg1"/>
          </a:solidFill>
          <a:ln w="12700" cap="sq">
            <a:noFill/>
            <a:miter/>
          </a:ln>
          <a:effectLst>
            <a:outerShdw blurRad="254000" dist="76200" dir="2700000" algn="tl" rotWithShape="0">
              <a:schemeClr val="accent1">
                <a:lumMod val="75000"/>
                <a:alpha val="20000"/>
              </a:schemeClr>
            </a:outerShdw>
          </a:effectLst>
        </p:spPr>
        <p:txBody>
          <a:bodyPr vert="horz" wrap="square" lIns="91440" tIns="45720" rIns="91440" bIns="45720" rtlCol="0" anchor="ctr"/>
          <a:lstStyle/>
          <a:p>
            <a:pPr algn="ctr"/>
            <a:endParaRPr kumimoji="1" lang="zh-CN" altLang="en-US"/>
          </a:p>
        </p:txBody>
      </p:sp>
      <p:sp>
        <p:nvSpPr>
          <p:cNvPr id="9" name="标题 1"/>
          <p:cNvSpPr txBox="1"/>
          <p:nvPr/>
        </p:nvSpPr>
        <p:spPr>
          <a:xfrm>
            <a:off x="1350640" y="3232957"/>
            <a:ext cx="737129" cy="798486"/>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accent1"/>
          </a:solidFill>
          <a:ln w="1860" cap="flat">
            <a:noFill/>
            <a:miter/>
          </a:ln>
        </p:spPr>
        <p:txBody>
          <a:bodyPr vert="horz" wrap="square" lIns="91440" tIns="45720" rIns="91440" bIns="45720" rtlCol="0" anchor="ctr"/>
          <a:lstStyle/>
          <a:p>
            <a:pPr algn="l"/>
            <a:endParaRPr kumimoji="1" lang="zh-CN" altLang="en-US"/>
          </a:p>
        </p:txBody>
      </p:sp>
      <p:sp>
        <p:nvSpPr>
          <p:cNvPr id="10" name="标题 1"/>
          <p:cNvSpPr txBox="1"/>
          <p:nvPr/>
        </p:nvSpPr>
        <p:spPr>
          <a:xfrm>
            <a:off x="810592" y="263750"/>
            <a:ext cx="10878487" cy="432000"/>
          </a:xfrm>
          <a:prstGeom prst="rect">
            <a:avLst/>
          </a:prstGeom>
          <a:noFill/>
          <a:ln>
            <a:noFill/>
          </a:ln>
        </p:spPr>
        <p:txBody>
          <a:bodyPr vert="horz" wrap="square" lIns="0" tIns="0" rIns="0" bIns="0" rtlCol="0" anchor="ctr"/>
          <a:lstStyle/>
          <a:p>
            <a:pPr algn="l"/>
            <a:r>
              <a:rPr kumimoji="1" lang="en-US" altLang="zh-CN" sz="3200">
                <a:ln w="12700">
                  <a:noFill/>
                </a:ln>
                <a:solidFill>
                  <a:schemeClr val="tx1"/>
                </a:solidFill>
                <a:latin typeface="Source Han Sans CN Bold" panose="020B0800000000000000" charset="-122"/>
                <a:ea typeface="Source Han Sans CN Bold" panose="020B0800000000000000" charset="-122"/>
                <a:cs typeface="Source Han Sans CN Bold" panose="020B0800000000000000" charset="-122"/>
              </a:rPr>
              <a:t>自我认识和反思</a:t>
            </a:r>
            <a:endParaRPr kumimoji="1" lang="zh-CN" altLang="en-US"/>
          </a:p>
        </p:txBody>
      </p:sp>
      <p:sp>
        <p:nvSpPr>
          <p:cNvPr id="11" name="标题 1"/>
          <p:cNvSpPr txBox="1"/>
          <p:nvPr/>
        </p:nvSpPr>
        <p:spPr>
          <a:xfrm>
            <a:off x="327659" y="324821"/>
            <a:ext cx="159713" cy="159713"/>
          </a:xfrm>
          <a:prstGeom prst="rect">
            <a:avLst/>
          </a:prstGeom>
          <a:noFill/>
          <a:ln w="12700" cap="sq">
            <a:solidFill>
              <a:schemeClr val="bg1">
                <a:lumMod val="65000"/>
              </a:schemeClr>
            </a:solid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382730" y="379892"/>
            <a:ext cx="255445" cy="255445"/>
          </a:xfrm>
          <a:prstGeom prst="rect">
            <a:avLst/>
          </a:prstGeom>
          <a:solidFill>
            <a:schemeClr val="tx1">
              <a:lumMod val="75000"/>
              <a:lumOff val="25000"/>
            </a:schemeClr>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660400" y="5461435"/>
            <a:ext cx="10858500" cy="36000"/>
          </a:xfrm>
          <a:prstGeom prst="rect">
            <a:avLst/>
          </a:prstGeom>
          <a:solidFill>
            <a:schemeClr val="accent1"/>
          </a:solidFill>
          <a:ln w="12700" cap="sq">
            <a:noFill/>
            <a:miter/>
          </a:ln>
          <a:effectLst/>
        </p:spPr>
        <p:txBody>
          <a:bodyPr vert="horz" wrap="square" lIns="91440" tIns="45720" rIns="91440" bIns="45720" rtlCol="0" anchor="ctr"/>
          <a:lstStyle/>
          <a:p>
            <a:pPr algn="ctr"/>
            <a:endParaRPr kumimoji="1" lang="zh-CN" altLang="en-US"/>
          </a:p>
        </p:txBody>
      </p:sp>
      <p:sp>
        <p:nvSpPr>
          <p:cNvPr id="3" name="标题 1"/>
          <p:cNvSpPr txBox="1"/>
          <p:nvPr/>
        </p:nvSpPr>
        <p:spPr>
          <a:xfrm>
            <a:off x="1327922" y="1532964"/>
            <a:ext cx="965200" cy="558800"/>
          </a:xfrm>
          <a:prstGeom prst="rect">
            <a:avLst/>
          </a:prstGeom>
          <a:noFill/>
          <a:ln>
            <a:noFill/>
          </a:ln>
        </p:spPr>
        <p:txBody>
          <a:bodyPr vert="horz" wrap="square" lIns="0" tIns="0" rIns="0" bIns="0" rtlCol="0" anchor="t">
            <a:spAutoFit/>
          </a:bodyPr>
          <a:lstStyle/>
          <a:p>
            <a:pPr algn="ctr"/>
            <a:r>
              <a:rPr kumimoji="1" lang="en-US" altLang="zh-CN" sz="4400">
                <a:ln w="12700">
                  <a:noFill/>
                </a:ln>
                <a:solidFill>
                  <a:schemeClr val="accent1"/>
                </a:solidFill>
                <a:latin typeface="Source Han Sans" panose="020B0500000000000000" charset="-122"/>
                <a:ea typeface="Source Han Sans" panose="020B0500000000000000" charset="-122"/>
                <a:cs typeface="Source Han Sans" panose="020B0500000000000000" charset="-122"/>
              </a:rPr>
              <a:t>01</a:t>
            </a:r>
            <a:endParaRPr kumimoji="1" lang="zh-CN" altLang="en-US"/>
          </a:p>
        </p:txBody>
      </p:sp>
      <p:sp>
        <p:nvSpPr>
          <p:cNvPr id="4" name="标题 1"/>
          <p:cNvSpPr txBox="1"/>
          <p:nvPr/>
        </p:nvSpPr>
        <p:spPr>
          <a:xfrm>
            <a:off x="1330203" y="1967946"/>
            <a:ext cx="4320000" cy="3060000"/>
          </a:xfrm>
          <a:prstGeom prst="rect">
            <a:avLst/>
          </a:prstGeom>
          <a:solidFill>
            <a:schemeClr val="bg1"/>
          </a:solidFill>
          <a:ln w="12700" cap="sq">
            <a:noFill/>
            <a:miter/>
          </a:ln>
          <a:effectLst>
            <a:outerShdw blurRad="254000" dist="76200" dir="2700000" algn="tl" rotWithShape="0">
              <a:schemeClr val="accent1">
                <a:lumMod val="75000"/>
                <a:alpha val="20000"/>
              </a:schemeClr>
            </a:outerShdw>
          </a:effectLst>
        </p:spPr>
        <p:txBody>
          <a:bodyPr vert="horz" wrap="square" lIns="91440" tIns="45720" rIns="91440" bIns="45720" rtlCol="0" anchor="ctr"/>
          <a:lstStyle/>
          <a:p>
            <a:pPr algn="ctr"/>
            <a:endParaRPr kumimoji="1" lang="zh-CN" altLang="en-US"/>
          </a:p>
        </p:txBody>
      </p:sp>
      <p:cxnSp>
        <p:nvCxnSpPr>
          <p:cNvPr id="5" name="标题 1"/>
          <p:cNvCxnSpPr/>
          <p:nvPr/>
        </p:nvCxnSpPr>
        <p:spPr>
          <a:xfrm>
            <a:off x="1330203" y="1967946"/>
            <a:ext cx="4320000" cy="0"/>
          </a:xfrm>
          <a:prstGeom prst="line">
            <a:avLst/>
          </a:prstGeom>
          <a:noFill/>
          <a:ln w="38100" cap="sq">
            <a:solidFill>
              <a:schemeClr val="accent1"/>
            </a:solidFill>
            <a:miter/>
          </a:ln>
        </p:spPr>
      </p:cxnSp>
      <p:sp>
        <p:nvSpPr>
          <p:cNvPr id="6" name="标题 1"/>
          <p:cNvSpPr txBox="1"/>
          <p:nvPr/>
        </p:nvSpPr>
        <p:spPr>
          <a:xfrm>
            <a:off x="1582202" y="2288643"/>
            <a:ext cx="3816000" cy="2418606"/>
          </a:xfrm>
          <a:prstGeom prst="rect">
            <a:avLst/>
          </a:prstGeom>
          <a:noFill/>
          <a:ln>
            <a:noFill/>
          </a:ln>
        </p:spPr>
        <p:txBody>
          <a:bodyPr vert="horz" wrap="square" lIns="0" tIns="0" rIns="0" bIns="0" rtlCol="0" anchor="t"/>
          <a:lstStyle/>
          <a:p>
            <a:pPr algn="l"/>
            <a:r>
              <a:rPr kumimoji="1" lang="en-US" altLang="zh-CN" sz="1600" dirty="0">
                <a:ln w="12700">
                  <a:noFill/>
                </a:ln>
                <a:solidFill>
                  <a:schemeClr val="tx1">
                    <a:lumMod val="85000"/>
                    <a:lumOff val="15000"/>
                  </a:schemeClr>
                </a:solidFill>
                <a:latin typeface="华文中宋" panose="02010600040101010101" pitchFamily="2" charset="-122"/>
                <a:ea typeface="华文中宋" panose="02010600040101010101" pitchFamily="2" charset="-122"/>
                <a:cs typeface="Source Han Sans" panose="020B0500000000000000" charset="-122"/>
              </a:rPr>
              <a:t>      </a:t>
            </a:r>
            <a:r>
              <a:rPr kumimoji="1" lang="en-US" altLang="zh-CN" sz="1600" dirty="0" err="1">
                <a:ln w="12700">
                  <a:noFill/>
                </a:ln>
                <a:solidFill>
                  <a:schemeClr val="tx1">
                    <a:lumMod val="85000"/>
                    <a:lumOff val="15000"/>
                  </a:schemeClr>
                </a:solidFill>
                <a:latin typeface="华文中宋" panose="02010600040101010101" pitchFamily="2" charset="-122"/>
                <a:ea typeface="华文中宋" panose="02010600040101010101" pitchFamily="2" charset="-122"/>
                <a:cs typeface="Source Han Sans" panose="020B0500000000000000" charset="-122"/>
              </a:rPr>
              <a:t>健全人格需要有良好的生活习惯和行为规范</a:t>
            </a:r>
            <a:r>
              <a:rPr kumimoji="1" lang="en-US" altLang="zh-CN" sz="1600" dirty="0">
                <a:ln w="12700">
                  <a:noFill/>
                </a:ln>
                <a:solidFill>
                  <a:schemeClr val="tx1">
                    <a:lumMod val="85000"/>
                    <a:lumOff val="15000"/>
                  </a:schemeClr>
                </a:solidFill>
                <a:latin typeface="华文中宋" panose="02010600040101010101" pitchFamily="2" charset="-122"/>
                <a:ea typeface="华文中宋" panose="02010600040101010101" pitchFamily="2" charset="-122"/>
                <a:cs typeface="Source Han Sans" panose="020B0500000000000000" charset="-122"/>
              </a:rPr>
              <a:t>。</a:t>
            </a:r>
            <a:r>
              <a:rPr kumimoji="1" lang="zh-CN" altLang="en-US" sz="1600" dirty="0">
                <a:ln w="12700">
                  <a:noFill/>
                </a:ln>
                <a:solidFill>
                  <a:schemeClr val="tx1">
                    <a:lumMod val="85000"/>
                    <a:lumOff val="15000"/>
                  </a:schemeClr>
                </a:solidFill>
                <a:latin typeface="华文中宋" panose="02010600040101010101" pitchFamily="2" charset="-122"/>
                <a:ea typeface="华文中宋" panose="02010600040101010101" pitchFamily="2" charset="-122"/>
                <a:cs typeface="Source Han Sans" panose="020B0500000000000000" charset="-122"/>
              </a:rPr>
              <a:t>我们可以通过设定明确的目标，并为之制定计划，接下来坚持执行，保持自律，学会抵制诱惑，克服惰性以及约束自己，最后定期回顾并调整来培养健全人格。</a:t>
            </a:r>
            <a:endParaRPr kumimoji="1" lang="en-US" altLang="zh-CN" sz="1600" dirty="0">
              <a:ln w="12700">
                <a:noFill/>
              </a:ln>
              <a:solidFill>
                <a:schemeClr val="tx1">
                  <a:lumMod val="85000"/>
                  <a:lumOff val="15000"/>
                </a:schemeClr>
              </a:solidFill>
              <a:latin typeface="华文中宋" panose="02010600040101010101" pitchFamily="2" charset="-122"/>
              <a:ea typeface="华文中宋" panose="02010600040101010101" pitchFamily="2" charset="-122"/>
              <a:cs typeface="Source Han Sans" panose="020B0500000000000000" charset="-122"/>
            </a:endParaRPr>
          </a:p>
        </p:txBody>
      </p:sp>
      <p:sp>
        <p:nvSpPr>
          <p:cNvPr id="7" name="标题 1"/>
          <p:cNvSpPr txBox="1"/>
          <p:nvPr/>
        </p:nvSpPr>
        <p:spPr>
          <a:xfrm>
            <a:off x="6526817" y="1532964"/>
            <a:ext cx="965200" cy="558800"/>
          </a:xfrm>
          <a:prstGeom prst="rect">
            <a:avLst/>
          </a:prstGeom>
          <a:noFill/>
          <a:ln>
            <a:noFill/>
          </a:ln>
        </p:spPr>
        <p:txBody>
          <a:bodyPr vert="horz" wrap="square" lIns="0" tIns="0" rIns="0" bIns="0" rtlCol="0" anchor="t">
            <a:spAutoFit/>
          </a:bodyPr>
          <a:lstStyle/>
          <a:p>
            <a:pPr algn="ctr"/>
            <a:r>
              <a:rPr kumimoji="1" lang="en-US" altLang="zh-CN" sz="4400">
                <a:ln w="12700">
                  <a:noFill/>
                </a:ln>
                <a:solidFill>
                  <a:schemeClr val="accent1"/>
                </a:solidFill>
                <a:latin typeface="Source Han Sans" panose="020B0500000000000000" charset="-122"/>
                <a:ea typeface="Source Han Sans" panose="020B0500000000000000" charset="-122"/>
                <a:cs typeface="Source Han Sans" panose="020B0500000000000000" charset="-122"/>
              </a:rPr>
              <a:t>02</a:t>
            </a:r>
            <a:endParaRPr kumimoji="1" lang="zh-CN" altLang="en-US"/>
          </a:p>
        </p:txBody>
      </p:sp>
      <p:sp>
        <p:nvSpPr>
          <p:cNvPr id="8" name="标题 1"/>
          <p:cNvSpPr txBox="1"/>
          <p:nvPr/>
        </p:nvSpPr>
        <p:spPr>
          <a:xfrm>
            <a:off x="6531377" y="1967946"/>
            <a:ext cx="4320000" cy="3060000"/>
          </a:xfrm>
          <a:prstGeom prst="rect">
            <a:avLst/>
          </a:prstGeom>
          <a:solidFill>
            <a:schemeClr val="bg1"/>
          </a:solidFill>
          <a:ln w="12700" cap="sq">
            <a:noFill/>
            <a:miter/>
          </a:ln>
          <a:effectLst>
            <a:outerShdw blurRad="254000" dist="76200" dir="2700000" algn="tl" rotWithShape="0">
              <a:schemeClr val="accent1">
                <a:lumMod val="75000"/>
                <a:alpha val="20000"/>
              </a:schemeClr>
            </a:outerShdw>
          </a:effectLst>
        </p:spPr>
        <p:txBody>
          <a:bodyPr vert="horz" wrap="square" lIns="91440" tIns="45720" rIns="91440" bIns="45720" rtlCol="0" anchor="ctr"/>
          <a:lstStyle/>
          <a:p>
            <a:pPr algn="ctr"/>
            <a:endParaRPr kumimoji="1" lang="zh-CN" altLang="en-US"/>
          </a:p>
        </p:txBody>
      </p:sp>
      <p:cxnSp>
        <p:nvCxnSpPr>
          <p:cNvPr id="9" name="标题 1"/>
          <p:cNvCxnSpPr/>
          <p:nvPr/>
        </p:nvCxnSpPr>
        <p:spPr>
          <a:xfrm>
            <a:off x="6531377" y="1967946"/>
            <a:ext cx="4320000" cy="0"/>
          </a:xfrm>
          <a:prstGeom prst="line">
            <a:avLst/>
          </a:prstGeom>
          <a:noFill/>
          <a:ln w="38100" cap="sq">
            <a:solidFill>
              <a:schemeClr val="accent1"/>
            </a:solidFill>
            <a:miter/>
          </a:ln>
        </p:spPr>
      </p:cxnSp>
      <p:sp>
        <p:nvSpPr>
          <p:cNvPr id="10" name="标题 1"/>
          <p:cNvSpPr txBox="1"/>
          <p:nvPr/>
        </p:nvSpPr>
        <p:spPr>
          <a:xfrm>
            <a:off x="6783377" y="2288643"/>
            <a:ext cx="3816000" cy="2418606"/>
          </a:xfrm>
          <a:prstGeom prst="rect">
            <a:avLst/>
          </a:prstGeom>
          <a:noFill/>
          <a:ln>
            <a:noFill/>
          </a:ln>
        </p:spPr>
        <p:txBody>
          <a:bodyPr vert="horz" wrap="square" lIns="0" tIns="0" rIns="0" bIns="0" rtlCol="0" anchor="t"/>
          <a:lstStyle/>
          <a:p>
            <a:pPr algn="l"/>
            <a:r>
              <a:rPr kumimoji="1" lang="en-US" altLang="zh-CN" sz="1600" dirty="0">
                <a:ln w="12700">
                  <a:noFill/>
                </a:ln>
                <a:solidFill>
                  <a:schemeClr val="tx1">
                    <a:lumMod val="85000"/>
                    <a:lumOff val="15000"/>
                  </a:schemeClr>
                </a:solidFill>
                <a:latin typeface="华文中宋" panose="02010600040101010101" pitchFamily="2" charset="-122"/>
                <a:ea typeface="华文中宋" panose="02010600040101010101" pitchFamily="2" charset="-122"/>
              </a:rPr>
              <a:t>      </a:t>
            </a:r>
            <a:r>
              <a:rPr kumimoji="1" lang="en-US" altLang="zh-CN" sz="1600" dirty="0" err="1">
                <a:ln w="12700">
                  <a:noFill/>
                </a:ln>
                <a:solidFill>
                  <a:schemeClr val="tx1">
                    <a:lumMod val="85000"/>
                    <a:lumOff val="15000"/>
                  </a:schemeClr>
                </a:solidFill>
                <a:latin typeface="华文中宋" panose="02010600040101010101" pitchFamily="2" charset="-122"/>
                <a:ea typeface="华文中宋" panose="02010600040101010101" pitchFamily="2" charset="-122"/>
              </a:rPr>
              <a:t>养成规律作息、合理饮食、适量运动等习惯有助于身心健康</a:t>
            </a:r>
            <a:r>
              <a:rPr kumimoji="1" lang="en-US" altLang="zh-CN" sz="1600" dirty="0">
                <a:ln w="12700">
                  <a:noFill/>
                </a:ln>
                <a:solidFill>
                  <a:schemeClr val="tx1">
                    <a:lumMod val="85000"/>
                    <a:lumOff val="15000"/>
                  </a:schemeClr>
                </a:solidFill>
                <a:latin typeface="华文中宋" panose="02010600040101010101" pitchFamily="2" charset="-122"/>
                <a:ea typeface="华文中宋" panose="02010600040101010101" pitchFamily="2" charset="-122"/>
              </a:rPr>
              <a:t>。</a:t>
            </a:r>
            <a:r>
              <a:rPr kumimoji="1" lang="zh-CN" altLang="en-US" sz="1600" dirty="0">
                <a:ln w="12700">
                  <a:noFill/>
                </a:ln>
                <a:solidFill>
                  <a:schemeClr val="tx1">
                    <a:lumMod val="85000"/>
                    <a:lumOff val="15000"/>
                  </a:schemeClr>
                </a:solidFill>
                <a:latin typeface="华文中宋" panose="02010600040101010101" pitchFamily="2" charset="-122"/>
                <a:ea typeface="华文中宋" panose="02010600040101010101" pitchFamily="2" charset="-122"/>
              </a:rPr>
              <a:t>此外，心理调适也有助于身心健康。我们可以通过深呼吸、冥想、听音乐等方式来缓解压力和焦虑。最后，我们应该保持积极的心态，遇到问题时尝试从多个角度思考，寻找解决问题的办法。</a:t>
            </a:r>
            <a:endParaRPr kumimoji="1" lang="zh-CN" altLang="en-US" sz="1600" dirty="0">
              <a:ln w="12700">
                <a:noFill/>
              </a:ln>
              <a:solidFill>
                <a:schemeClr val="tx1">
                  <a:lumMod val="85000"/>
                  <a:lumOff val="15000"/>
                </a:schemeClr>
              </a:solidFill>
              <a:latin typeface="华文中宋" panose="02010600040101010101" pitchFamily="2" charset="-122"/>
              <a:ea typeface="华文中宋" panose="02010600040101010101" pitchFamily="2" charset="-122"/>
            </a:endParaRPr>
          </a:p>
        </p:txBody>
      </p:sp>
      <p:sp>
        <p:nvSpPr>
          <p:cNvPr id="11" name="标题 1"/>
          <p:cNvSpPr txBox="1"/>
          <p:nvPr/>
        </p:nvSpPr>
        <p:spPr>
          <a:xfrm>
            <a:off x="3220203" y="5191435"/>
            <a:ext cx="540000" cy="540000"/>
          </a:xfrm>
          <a:prstGeom prst="ellipse">
            <a:avLst/>
          </a:prstGeom>
          <a:solidFill>
            <a:schemeClr val="accent1"/>
          </a:solidFill>
          <a:ln w="25400" cap="sq">
            <a:solidFill>
              <a:schemeClr val="accent1"/>
            </a:solid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8421377" y="5191435"/>
            <a:ext cx="540000" cy="540000"/>
          </a:xfrm>
          <a:prstGeom prst="ellipse">
            <a:avLst/>
          </a:prstGeom>
          <a:solidFill>
            <a:schemeClr val="accent1"/>
          </a:solidFill>
          <a:ln w="25400" cap="sq">
            <a:solidFill>
              <a:schemeClr val="accent1"/>
            </a:solidFill>
            <a:miter/>
          </a:ln>
        </p:spPr>
        <p:txBody>
          <a:bodyPr vert="horz" wrap="square" lIns="91440" tIns="45720" rIns="91440" bIns="45720" rtlCol="0" anchor="ctr"/>
          <a:lstStyle/>
          <a:p>
            <a:pPr algn="ctr"/>
            <a:endParaRPr kumimoji="1" lang="zh-CN" altLang="en-US"/>
          </a:p>
        </p:txBody>
      </p:sp>
      <p:sp>
        <p:nvSpPr>
          <p:cNvPr id="13" name="标题 1"/>
          <p:cNvSpPr txBox="1"/>
          <p:nvPr/>
        </p:nvSpPr>
        <p:spPr>
          <a:xfrm>
            <a:off x="3328203" y="5299435"/>
            <a:ext cx="324000" cy="324000"/>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ahLst/>
            <a:cxn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14" name="标题 1"/>
          <p:cNvSpPr txBox="1"/>
          <p:nvPr/>
        </p:nvSpPr>
        <p:spPr>
          <a:xfrm>
            <a:off x="8541825" y="5299435"/>
            <a:ext cx="299104" cy="324000"/>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15" name="标题 1"/>
          <p:cNvSpPr txBox="1"/>
          <p:nvPr/>
        </p:nvSpPr>
        <p:spPr>
          <a:xfrm>
            <a:off x="810592" y="263750"/>
            <a:ext cx="10878487" cy="432000"/>
          </a:xfrm>
          <a:prstGeom prst="rect">
            <a:avLst/>
          </a:prstGeom>
          <a:noFill/>
          <a:ln>
            <a:noFill/>
          </a:ln>
        </p:spPr>
        <p:txBody>
          <a:bodyPr vert="horz" wrap="square" lIns="0" tIns="0" rIns="0" bIns="0" rtlCol="0" anchor="ctr"/>
          <a:lstStyle/>
          <a:p>
            <a:pPr algn="l"/>
            <a:r>
              <a:rPr kumimoji="1" lang="en-US" altLang="zh-CN" sz="3200">
                <a:ln w="12700">
                  <a:noFill/>
                </a:ln>
                <a:solidFill>
                  <a:schemeClr val="tx1"/>
                </a:solidFill>
                <a:latin typeface="Source Han Sans CN Bold" panose="020B0800000000000000" charset="-122"/>
                <a:ea typeface="Source Han Sans CN Bold" panose="020B0800000000000000" charset="-122"/>
                <a:cs typeface="Source Han Sans CN Bold" panose="020B0800000000000000" charset="-122"/>
              </a:rPr>
              <a:t>培养良好的生活习惯</a:t>
            </a:r>
            <a:endParaRPr kumimoji="1" lang="zh-CN" altLang="en-US"/>
          </a:p>
        </p:txBody>
      </p:sp>
      <p:sp>
        <p:nvSpPr>
          <p:cNvPr id="16" name="标题 1"/>
          <p:cNvSpPr txBox="1"/>
          <p:nvPr/>
        </p:nvSpPr>
        <p:spPr>
          <a:xfrm>
            <a:off x="327659" y="324821"/>
            <a:ext cx="159713" cy="159713"/>
          </a:xfrm>
          <a:prstGeom prst="rect">
            <a:avLst/>
          </a:prstGeom>
          <a:noFill/>
          <a:ln w="12700" cap="sq">
            <a:solidFill>
              <a:schemeClr val="bg1">
                <a:lumMod val="65000"/>
              </a:schemeClr>
            </a:solidFill>
            <a:miter/>
          </a:ln>
        </p:spPr>
        <p:txBody>
          <a:bodyPr vert="horz" wrap="square" lIns="91440" tIns="45720" rIns="91440" bIns="45720" rtlCol="0" anchor="ctr"/>
          <a:lstStyle/>
          <a:p>
            <a:pPr algn="ctr"/>
            <a:endParaRPr kumimoji="1" lang="zh-CN" altLang="en-US"/>
          </a:p>
        </p:txBody>
      </p:sp>
      <p:sp>
        <p:nvSpPr>
          <p:cNvPr id="17" name="标题 1"/>
          <p:cNvSpPr txBox="1"/>
          <p:nvPr/>
        </p:nvSpPr>
        <p:spPr>
          <a:xfrm>
            <a:off x="382730" y="379892"/>
            <a:ext cx="255445" cy="255445"/>
          </a:xfrm>
          <a:prstGeom prst="rect">
            <a:avLst/>
          </a:prstGeom>
          <a:solidFill>
            <a:schemeClr val="tx1">
              <a:lumMod val="75000"/>
              <a:lumOff val="25000"/>
            </a:schemeClr>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4678790" y="1250440"/>
            <a:ext cx="93443" cy="4803288"/>
          </a:xfrm>
          <a:prstGeom prst="roundRect">
            <a:avLst>
              <a:gd name="adj" fmla="val 50000"/>
            </a:avLst>
          </a:prstGeom>
          <a:solidFill>
            <a:schemeClr val="bg1">
              <a:lumMod val="95000"/>
            </a:schemeClr>
          </a:solidFill>
          <a:ln w="12700" cap="sq">
            <a:noFill/>
            <a:miter/>
          </a:ln>
        </p:spPr>
        <p:txBody>
          <a:bodyPr vert="horz" wrap="square" lIns="91440" tIns="45720" rIns="91440" bIns="45720" rtlCol="0" anchor="ctr"/>
          <a:lstStyle/>
          <a:p>
            <a:pPr algn="ctr"/>
            <a:endParaRPr kumimoji="1" lang="zh-CN" altLang="en-US"/>
          </a:p>
        </p:txBody>
      </p:sp>
      <p:pic>
        <p:nvPicPr>
          <p:cNvPr id="3" name="图片 2"/>
          <p:cNvPicPr>
            <a:picLocks noChangeAspect="1"/>
          </p:cNvPicPr>
          <p:nvPr/>
        </p:nvPicPr>
        <p:blipFill>
          <a:blip r:embed="rId1"/>
          <a:srcRect/>
          <a:stretch>
            <a:fillRect/>
          </a:stretch>
        </p:blipFill>
        <p:spPr>
          <a:xfrm>
            <a:off x="660399" y="1448769"/>
            <a:ext cx="3724715" cy="2110274"/>
          </a:xfrm>
          <a:prstGeom prst="rect">
            <a:avLst/>
          </a:prstGeom>
        </p:spPr>
      </p:pic>
      <p:pic>
        <p:nvPicPr>
          <p:cNvPr id="4" name="图片 3"/>
          <p:cNvPicPr>
            <a:picLocks noChangeAspect="1"/>
          </p:cNvPicPr>
          <p:nvPr/>
        </p:nvPicPr>
        <p:blipFill>
          <a:blip r:embed="rId2"/>
          <a:srcRect/>
          <a:stretch>
            <a:fillRect/>
          </a:stretch>
        </p:blipFill>
        <p:spPr>
          <a:xfrm>
            <a:off x="660399" y="3691386"/>
            <a:ext cx="3724715" cy="2110274"/>
          </a:xfrm>
          <a:prstGeom prst="rect">
            <a:avLst/>
          </a:prstGeom>
        </p:spPr>
      </p:pic>
      <p:sp>
        <p:nvSpPr>
          <p:cNvPr id="5" name="标题 1"/>
          <p:cNvSpPr txBox="1"/>
          <p:nvPr/>
        </p:nvSpPr>
        <p:spPr>
          <a:xfrm rot="5400000">
            <a:off x="4874712" y="1626204"/>
            <a:ext cx="453863" cy="845711"/>
          </a:xfrm>
          <a:prstGeom prst="round2SameRect">
            <a:avLst>
              <a:gd name="adj1" fmla="val 50000"/>
              <a:gd name="adj2" fmla="val 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4935514" y="2350990"/>
            <a:ext cx="6396539" cy="1314230"/>
          </a:xfrm>
          <a:prstGeom prst="rect">
            <a:avLst/>
          </a:prstGeom>
          <a:noFill/>
          <a:ln>
            <a:noFill/>
          </a:ln>
        </p:spPr>
        <p:txBody>
          <a:bodyPr vert="horz" wrap="square" lIns="0" tIns="0" rIns="0" bIns="0" rtlCol="0" anchor="t"/>
          <a:lstStyle/>
          <a:p>
            <a:pPr algn="l"/>
            <a:r>
              <a:rPr kumimoji="1" lang="en-US" altLang="zh-CN" sz="1600" dirty="0" err="1">
                <a:ln w="12700">
                  <a:noFill/>
                </a:ln>
                <a:solidFill>
                  <a:schemeClr val="tx1">
                    <a:lumMod val="85000"/>
                    <a:lumOff val="15000"/>
                  </a:schemeClr>
                </a:solidFill>
                <a:latin typeface="华文中宋" panose="02010600040101010101" pitchFamily="2" charset="-122"/>
                <a:ea typeface="华文中宋" panose="02010600040101010101" pitchFamily="2" charset="-122"/>
              </a:rPr>
              <a:t>积极参与社交和团队活动可以锻炼社交能力和合作意识</a:t>
            </a:r>
            <a:r>
              <a:rPr kumimoji="1" lang="zh-CN" altLang="en-US" sz="1600" dirty="0">
                <a:ln w="12700">
                  <a:noFill/>
                </a:ln>
                <a:solidFill>
                  <a:schemeClr val="tx1">
                    <a:lumMod val="85000"/>
                    <a:lumOff val="15000"/>
                  </a:schemeClr>
                </a:solidFill>
                <a:latin typeface="华文中宋" panose="02010600040101010101" pitchFamily="2" charset="-122"/>
                <a:ea typeface="华文中宋" panose="02010600040101010101" pitchFamily="2" charset="-122"/>
              </a:rPr>
              <a:t>，拓宽视野和人脉，丰富人生体验，从而达到最后促进身心健康的目的。</a:t>
            </a:r>
            <a:endParaRPr kumimoji="1" lang="zh-CN" altLang="en-US" sz="1600" dirty="0">
              <a:ln w="12700">
                <a:noFill/>
              </a:ln>
              <a:solidFill>
                <a:schemeClr val="tx1">
                  <a:lumMod val="85000"/>
                  <a:lumOff val="15000"/>
                </a:schemeClr>
              </a:solidFill>
              <a:latin typeface="华文中宋" panose="02010600040101010101" pitchFamily="2" charset="-122"/>
              <a:ea typeface="华文中宋" panose="02010600040101010101" pitchFamily="2" charset="-122"/>
            </a:endParaRPr>
          </a:p>
        </p:txBody>
      </p:sp>
      <p:sp>
        <p:nvSpPr>
          <p:cNvPr id="7" name="标题 1"/>
          <p:cNvSpPr txBox="1"/>
          <p:nvPr/>
        </p:nvSpPr>
        <p:spPr>
          <a:xfrm>
            <a:off x="4935515" y="1858558"/>
            <a:ext cx="817586" cy="381000"/>
          </a:xfrm>
          <a:prstGeom prst="rect">
            <a:avLst/>
          </a:prstGeom>
          <a:noFill/>
          <a:ln>
            <a:noFill/>
          </a:ln>
        </p:spPr>
        <p:txBody>
          <a:bodyPr vert="horz" wrap="square" lIns="0" tIns="0" rIns="0" bIns="0" rtlCol="0" anchor="ctr"/>
          <a:lstStyle/>
          <a:p>
            <a:pPr algn="l"/>
            <a:r>
              <a:rPr kumimoji="1" lang="en-US" altLang="zh-CN" sz="2000">
                <a:ln w="12700">
                  <a:noFill/>
                </a:ln>
                <a:solidFill>
                  <a:schemeClr val="bg1"/>
                </a:solidFill>
                <a:latin typeface="Source Han Sans" panose="020B0500000000000000" charset="-122"/>
                <a:ea typeface="Source Han Sans" panose="020B0500000000000000" charset="-122"/>
                <a:cs typeface="Source Han Sans" panose="020B0500000000000000" charset="-122"/>
              </a:rPr>
              <a:t>01</a:t>
            </a:r>
            <a:endParaRPr kumimoji="1" lang="zh-CN" altLang="en-US"/>
          </a:p>
        </p:txBody>
      </p:sp>
      <p:sp>
        <p:nvSpPr>
          <p:cNvPr id="8" name="标题 1"/>
          <p:cNvSpPr txBox="1"/>
          <p:nvPr/>
        </p:nvSpPr>
        <p:spPr>
          <a:xfrm rot="5400000">
            <a:off x="4874712" y="3650565"/>
            <a:ext cx="453863" cy="845711"/>
          </a:xfrm>
          <a:prstGeom prst="round2SameRect">
            <a:avLst>
              <a:gd name="adj1" fmla="val 50000"/>
              <a:gd name="adj2" fmla="val 0"/>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4935514" y="4375351"/>
            <a:ext cx="6396539" cy="1314230"/>
          </a:xfrm>
          <a:prstGeom prst="rect">
            <a:avLst/>
          </a:prstGeom>
          <a:noFill/>
          <a:ln>
            <a:noFill/>
          </a:ln>
        </p:spPr>
        <p:txBody>
          <a:bodyPr vert="horz" wrap="square" lIns="0" tIns="0" rIns="0" bIns="0" rtlCol="0" anchor="t"/>
          <a:lstStyle/>
          <a:p>
            <a:r>
              <a:rPr kumimoji="1" lang="en-US" altLang="zh-CN" sz="1600" dirty="0" err="1">
                <a:ln w="12700">
                  <a:noFill/>
                </a:ln>
                <a:solidFill>
                  <a:schemeClr val="tx1">
                    <a:lumMod val="85000"/>
                    <a:lumOff val="15000"/>
                  </a:schemeClr>
                </a:solidFill>
                <a:latin typeface="华文中宋" panose="02010600040101010101" pitchFamily="2" charset="-122"/>
                <a:ea typeface="华文中宋" panose="02010600040101010101" pitchFamily="2" charset="-122"/>
              </a:rPr>
              <a:t>可以加入学生组织、参与志愿者活动等</a:t>
            </a:r>
            <a:r>
              <a:rPr kumimoji="1" lang="zh-CN" altLang="en-US" sz="1600" dirty="0">
                <a:ln w="12700">
                  <a:noFill/>
                </a:ln>
                <a:solidFill>
                  <a:schemeClr val="tx1">
                    <a:lumMod val="85000"/>
                    <a:lumOff val="15000"/>
                  </a:schemeClr>
                </a:solidFill>
                <a:latin typeface="华文中宋" panose="02010600040101010101" pitchFamily="2" charset="-122"/>
                <a:ea typeface="华文中宋" panose="02010600040101010101" pitchFamily="2" charset="-122"/>
              </a:rPr>
              <a:t>，并关注学校即将举行的社交和团队活动信息，主动报名参加，在活动中结交新朋友并保持联系，享受团队活动的乐趣，并在其中不断成长和进步。</a:t>
            </a:r>
            <a:endParaRPr kumimoji="1" lang="zh-CN" altLang="en-US" sz="1600" dirty="0">
              <a:ln w="12700">
                <a:noFill/>
              </a:ln>
              <a:solidFill>
                <a:schemeClr val="tx1">
                  <a:lumMod val="85000"/>
                  <a:lumOff val="15000"/>
                </a:schemeClr>
              </a:solidFill>
              <a:latin typeface="华文中宋" panose="02010600040101010101" pitchFamily="2" charset="-122"/>
              <a:ea typeface="华文中宋" panose="02010600040101010101" pitchFamily="2" charset="-122"/>
            </a:endParaRPr>
          </a:p>
        </p:txBody>
      </p:sp>
      <p:sp>
        <p:nvSpPr>
          <p:cNvPr id="10" name="标题 1"/>
          <p:cNvSpPr txBox="1"/>
          <p:nvPr/>
        </p:nvSpPr>
        <p:spPr>
          <a:xfrm>
            <a:off x="4935515" y="3882919"/>
            <a:ext cx="817586" cy="381000"/>
          </a:xfrm>
          <a:prstGeom prst="rect">
            <a:avLst/>
          </a:prstGeom>
          <a:noFill/>
          <a:ln>
            <a:noFill/>
          </a:ln>
        </p:spPr>
        <p:txBody>
          <a:bodyPr vert="horz" wrap="square" lIns="0" tIns="0" rIns="0" bIns="0" rtlCol="0" anchor="ctr"/>
          <a:lstStyle/>
          <a:p>
            <a:pPr algn="l"/>
            <a:r>
              <a:rPr kumimoji="1" lang="en-US" altLang="zh-CN" sz="2000">
                <a:ln w="12700">
                  <a:noFill/>
                </a:ln>
                <a:solidFill>
                  <a:schemeClr val="bg1"/>
                </a:solidFill>
                <a:latin typeface="Source Han Sans" panose="020B0500000000000000" charset="-122"/>
                <a:ea typeface="Source Han Sans" panose="020B0500000000000000" charset="-122"/>
                <a:cs typeface="Source Han Sans" panose="020B0500000000000000" charset="-122"/>
              </a:rPr>
              <a:t>02</a:t>
            </a:r>
            <a:endParaRPr kumimoji="1" lang="zh-CN" altLang="en-US"/>
          </a:p>
        </p:txBody>
      </p:sp>
      <p:sp>
        <p:nvSpPr>
          <p:cNvPr id="11" name="标题 1"/>
          <p:cNvSpPr txBox="1"/>
          <p:nvPr/>
        </p:nvSpPr>
        <p:spPr>
          <a:xfrm>
            <a:off x="810592" y="263750"/>
            <a:ext cx="10878487" cy="432000"/>
          </a:xfrm>
          <a:prstGeom prst="rect">
            <a:avLst/>
          </a:prstGeom>
          <a:noFill/>
          <a:ln>
            <a:noFill/>
          </a:ln>
        </p:spPr>
        <p:txBody>
          <a:bodyPr vert="horz" wrap="square" lIns="0" tIns="0" rIns="0" bIns="0" rtlCol="0" anchor="ctr"/>
          <a:lstStyle/>
          <a:p>
            <a:pPr algn="l"/>
            <a:r>
              <a:rPr kumimoji="1" lang="en-US" altLang="zh-CN" sz="3200">
                <a:ln w="12700">
                  <a:noFill/>
                </a:ln>
                <a:solidFill>
                  <a:schemeClr val="tx1"/>
                </a:solidFill>
                <a:latin typeface="Source Han Sans CN Bold" panose="020B0800000000000000" charset="-122"/>
                <a:ea typeface="Source Han Sans CN Bold" panose="020B0800000000000000" charset="-122"/>
                <a:cs typeface="Source Han Sans CN Bold" panose="020B0800000000000000" charset="-122"/>
              </a:rPr>
              <a:t>积极参与社交和团队活动</a:t>
            </a:r>
            <a:endParaRPr kumimoji="1" lang="zh-CN" altLang="en-US"/>
          </a:p>
        </p:txBody>
      </p:sp>
      <p:sp>
        <p:nvSpPr>
          <p:cNvPr id="12" name="标题 1"/>
          <p:cNvSpPr txBox="1"/>
          <p:nvPr/>
        </p:nvSpPr>
        <p:spPr>
          <a:xfrm>
            <a:off x="327659" y="324821"/>
            <a:ext cx="159713" cy="159713"/>
          </a:xfrm>
          <a:prstGeom prst="rect">
            <a:avLst/>
          </a:prstGeom>
          <a:noFill/>
          <a:ln w="12700" cap="sq">
            <a:solidFill>
              <a:schemeClr val="bg1">
                <a:lumMod val="65000"/>
              </a:schemeClr>
            </a:solidFill>
            <a:miter/>
          </a:ln>
        </p:spPr>
        <p:txBody>
          <a:bodyPr vert="horz" wrap="square" lIns="91440" tIns="45720" rIns="91440" bIns="45720" rtlCol="0" anchor="ctr"/>
          <a:lstStyle/>
          <a:p>
            <a:pPr algn="ctr"/>
            <a:endParaRPr kumimoji="1" lang="zh-CN" altLang="en-US"/>
          </a:p>
        </p:txBody>
      </p:sp>
      <p:sp>
        <p:nvSpPr>
          <p:cNvPr id="13" name="标题 1"/>
          <p:cNvSpPr txBox="1"/>
          <p:nvPr/>
        </p:nvSpPr>
        <p:spPr>
          <a:xfrm>
            <a:off x="382730" y="379892"/>
            <a:ext cx="255445" cy="255445"/>
          </a:xfrm>
          <a:prstGeom prst="rect">
            <a:avLst/>
          </a:prstGeom>
          <a:solidFill>
            <a:schemeClr val="tx1">
              <a:lumMod val="75000"/>
              <a:lumOff val="25000"/>
            </a:schemeClr>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srcRect/>
          <a:stretch>
            <a:fillRect/>
          </a:stretch>
        </p:blipFill>
        <p:spPr>
          <a:xfrm flipH="1">
            <a:off x="660400" y="3588796"/>
            <a:ext cx="2231120" cy="2231120"/>
          </a:xfrm>
          <a:prstGeom prst="rect">
            <a:avLst/>
          </a:prstGeom>
        </p:spPr>
      </p:pic>
      <p:pic>
        <p:nvPicPr>
          <p:cNvPr id="3" name="图片 2"/>
          <p:cNvPicPr>
            <a:picLocks noChangeAspect="1"/>
          </p:cNvPicPr>
          <p:nvPr/>
        </p:nvPicPr>
        <p:blipFill>
          <a:blip r:embed="rId2"/>
          <a:srcRect/>
          <a:stretch>
            <a:fillRect/>
          </a:stretch>
        </p:blipFill>
        <p:spPr>
          <a:xfrm flipH="1">
            <a:off x="2885275" y="1444484"/>
            <a:ext cx="2138136" cy="2138136"/>
          </a:xfrm>
          <a:prstGeom prst="rect">
            <a:avLst/>
          </a:prstGeom>
        </p:spPr>
      </p:pic>
      <p:sp>
        <p:nvSpPr>
          <p:cNvPr id="4" name="标题 1"/>
          <p:cNvSpPr txBox="1"/>
          <p:nvPr/>
        </p:nvSpPr>
        <p:spPr>
          <a:xfrm>
            <a:off x="2558005" y="3019326"/>
            <a:ext cx="1481559" cy="1088020"/>
          </a:xfrm>
          <a:prstGeom prst="rect">
            <a:avLst/>
          </a:prstGeom>
          <a:noFill/>
          <a:ln w="25400" cap="sq">
            <a:solidFill>
              <a:schemeClr val="accent2"/>
            </a:solid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5486401" y="1956122"/>
            <a:ext cx="6032499" cy="2506942"/>
          </a:xfrm>
          <a:prstGeom prst="rect">
            <a:avLst/>
          </a:prstGeom>
          <a:noFill/>
          <a:ln cap="sq">
            <a:noFill/>
          </a:ln>
        </p:spPr>
        <p:txBody>
          <a:bodyPr vert="horz" wrap="square" lIns="0" tIns="0" rIns="0" bIns="0" rtlCol="0" anchor="t"/>
          <a:lstStyle/>
          <a:p>
            <a:r>
              <a:rPr kumimoji="1" lang="en-US" altLang="zh-CN" sz="1600" dirty="0">
                <a:ln w="12700">
                  <a:noFill/>
                </a:ln>
                <a:solidFill>
                  <a:schemeClr val="tx1">
                    <a:lumMod val="85000"/>
                    <a:lumOff val="15000"/>
                  </a:schemeClr>
                </a:solidFill>
                <a:latin typeface="华文中宋" panose="02010600040101010101" pitchFamily="2" charset="-122"/>
                <a:ea typeface="华文中宋" panose="02010600040101010101" pitchFamily="2" charset="-122"/>
              </a:rPr>
              <a:t>      </a:t>
            </a:r>
            <a:r>
              <a:rPr kumimoji="1" lang="en-US" altLang="zh-CN" sz="1600" dirty="0" err="1">
                <a:ln w="12700">
                  <a:noFill/>
                </a:ln>
                <a:solidFill>
                  <a:schemeClr val="tx1">
                    <a:lumMod val="85000"/>
                    <a:lumOff val="15000"/>
                  </a:schemeClr>
                </a:solidFill>
                <a:latin typeface="华文中宋" panose="02010600040101010101" pitchFamily="2" charset="-122"/>
                <a:ea typeface="华文中宋" panose="02010600040101010101" pitchFamily="2" charset="-122"/>
              </a:rPr>
              <a:t>遇到人格偏差或心理问题时</a:t>
            </a:r>
            <a:r>
              <a:rPr kumimoji="1" lang="en-US" altLang="zh-CN" sz="1600" dirty="0">
                <a:ln w="12700">
                  <a:noFill/>
                </a:ln>
                <a:solidFill>
                  <a:schemeClr val="tx1">
                    <a:lumMod val="85000"/>
                    <a:lumOff val="15000"/>
                  </a:schemeClr>
                </a:solidFill>
                <a:latin typeface="华文中宋" panose="02010600040101010101" pitchFamily="2" charset="-122"/>
                <a:ea typeface="华文中宋" panose="02010600040101010101" pitchFamily="2" charset="-122"/>
              </a:rPr>
              <a:t>，</a:t>
            </a:r>
            <a:r>
              <a:rPr kumimoji="1" lang="zh-CN" altLang="en-US" sz="1600" dirty="0">
                <a:ln w="12700">
                  <a:noFill/>
                </a:ln>
                <a:solidFill>
                  <a:schemeClr val="tx1">
                    <a:lumMod val="85000"/>
                    <a:lumOff val="15000"/>
                  </a:schemeClr>
                </a:solidFill>
                <a:latin typeface="华文中宋" panose="02010600040101010101" pitchFamily="2" charset="-122"/>
                <a:ea typeface="华文中宋" panose="02010600040101010101" pitchFamily="2" charset="-122"/>
              </a:rPr>
              <a:t>我们应</a:t>
            </a:r>
            <a:r>
              <a:rPr kumimoji="1" lang="en-US" altLang="zh-CN" sz="1600" dirty="0" err="1">
                <a:ln w="12700">
                  <a:noFill/>
                </a:ln>
                <a:solidFill>
                  <a:schemeClr val="tx1">
                    <a:lumMod val="85000"/>
                    <a:lumOff val="15000"/>
                  </a:schemeClr>
                </a:solidFill>
                <a:latin typeface="华文中宋" panose="02010600040101010101" pitchFamily="2" charset="-122"/>
                <a:ea typeface="华文中宋" panose="02010600040101010101" pitchFamily="2" charset="-122"/>
              </a:rPr>
              <a:t>及时寻求专业心理辅导。专业心理师可以提供针对性的帮助和建议</a:t>
            </a:r>
            <a:r>
              <a:rPr kumimoji="1" lang="en-US" altLang="zh-CN" sz="1600" dirty="0">
                <a:ln w="12700">
                  <a:noFill/>
                </a:ln>
                <a:solidFill>
                  <a:schemeClr val="tx1">
                    <a:lumMod val="85000"/>
                    <a:lumOff val="15000"/>
                  </a:schemeClr>
                </a:solidFill>
                <a:latin typeface="华文中宋" panose="02010600040101010101" pitchFamily="2" charset="-122"/>
                <a:ea typeface="华文中宋" panose="02010600040101010101" pitchFamily="2" charset="-122"/>
              </a:rPr>
              <a:t>。 </a:t>
            </a:r>
            <a:endParaRPr kumimoji="1" lang="en-US" altLang="zh-CN" sz="1600" dirty="0">
              <a:ln w="12700">
                <a:noFill/>
              </a:ln>
              <a:solidFill>
                <a:schemeClr val="tx1">
                  <a:lumMod val="85000"/>
                  <a:lumOff val="15000"/>
                </a:schemeClr>
              </a:solidFill>
              <a:latin typeface="华文中宋" panose="02010600040101010101" pitchFamily="2" charset="-122"/>
              <a:ea typeface="华文中宋" panose="02010600040101010101" pitchFamily="2" charset="-122"/>
            </a:endParaRPr>
          </a:p>
          <a:p>
            <a:r>
              <a:rPr kumimoji="1" lang="en-US" altLang="zh-CN" sz="1600" dirty="0">
                <a:ln w="12700">
                  <a:noFill/>
                </a:ln>
                <a:solidFill>
                  <a:schemeClr val="tx1">
                    <a:lumMod val="85000"/>
                    <a:lumOff val="15000"/>
                  </a:schemeClr>
                </a:solidFill>
                <a:latin typeface="华文中宋" panose="02010600040101010101" pitchFamily="2" charset="-122"/>
                <a:ea typeface="华文中宋" panose="02010600040101010101" pitchFamily="2" charset="-122"/>
              </a:rPr>
              <a:t>      </a:t>
            </a:r>
            <a:r>
              <a:rPr kumimoji="1" lang="zh-CN" altLang="en-US" sz="1600" dirty="0">
                <a:ln w="12700">
                  <a:noFill/>
                </a:ln>
                <a:solidFill>
                  <a:schemeClr val="tx1">
                    <a:lumMod val="85000"/>
                    <a:lumOff val="15000"/>
                  </a:schemeClr>
                </a:solidFill>
                <a:latin typeface="华文中宋" panose="02010600040101010101" pitchFamily="2" charset="-122"/>
                <a:ea typeface="华文中宋" panose="02010600040101010101" pitchFamily="2" charset="-122"/>
              </a:rPr>
              <a:t>大学生应该了解自己所在学校的心理健康教育中心和心理咨询中心。这些机构通常提供专业的心理辅导服务，可以帮助学生解决各种情感和心理问题。大学生可以通过校园资源中的预约系统或联系方式，预约与心理咨询师的面谈。在预约时，学生应与心理师坦诚沟通，保持开放、诚实和信任的态度，坦诚地表达自己的情感和问题，以便心理咨询师能够准确地理解他们的困扰，并提供有效的建议和指导。</a:t>
            </a:r>
            <a:endParaRPr kumimoji="1" lang="zh-CN" altLang="en-US" dirty="0"/>
          </a:p>
        </p:txBody>
      </p:sp>
      <p:sp>
        <p:nvSpPr>
          <p:cNvPr id="6" name="标题 1"/>
          <p:cNvSpPr txBox="1"/>
          <p:nvPr/>
        </p:nvSpPr>
        <p:spPr>
          <a:xfrm>
            <a:off x="5463251" y="1817514"/>
            <a:ext cx="770086" cy="45720"/>
          </a:xfrm>
          <a:prstGeom prst="rect">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3759860" y="4463064"/>
            <a:ext cx="490714" cy="453942"/>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accent1"/>
          </a:solidFill>
          <a:ln w="1860" cap="flat">
            <a:noFill/>
            <a:miter/>
          </a:ln>
        </p:spPr>
        <p:txBody>
          <a:bodyPr vert="horz" wrap="square" lIns="91440" tIns="45720" rIns="91440" bIns="45720" rtlCol="0" anchor="ctr"/>
          <a:lstStyle/>
          <a:p>
            <a:pPr algn="l"/>
            <a:endParaRPr kumimoji="1" lang="zh-CN" altLang="en-US"/>
          </a:p>
        </p:txBody>
      </p:sp>
      <p:sp>
        <p:nvSpPr>
          <p:cNvPr id="10" name="标题 1"/>
          <p:cNvSpPr txBox="1"/>
          <p:nvPr/>
        </p:nvSpPr>
        <p:spPr>
          <a:xfrm>
            <a:off x="1514500" y="2313670"/>
            <a:ext cx="490714" cy="444889"/>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accent1"/>
          </a:solidFill>
          <a:ln w="1860" cap="flat">
            <a:noFill/>
            <a:miter/>
          </a:ln>
        </p:spPr>
        <p:txBody>
          <a:bodyPr vert="horz" wrap="square" lIns="91440" tIns="45720" rIns="91440" bIns="45720" rtlCol="0" anchor="ctr"/>
          <a:lstStyle/>
          <a:p>
            <a:pPr algn="l"/>
            <a:endParaRPr kumimoji="1" lang="zh-CN" altLang="en-US"/>
          </a:p>
        </p:txBody>
      </p:sp>
      <p:sp>
        <p:nvSpPr>
          <p:cNvPr id="11" name="标题 1"/>
          <p:cNvSpPr txBox="1"/>
          <p:nvPr/>
        </p:nvSpPr>
        <p:spPr>
          <a:xfrm>
            <a:off x="810592" y="263750"/>
            <a:ext cx="10878487" cy="432000"/>
          </a:xfrm>
          <a:prstGeom prst="rect">
            <a:avLst/>
          </a:prstGeom>
          <a:noFill/>
          <a:ln>
            <a:noFill/>
          </a:ln>
        </p:spPr>
        <p:txBody>
          <a:bodyPr vert="horz" wrap="square" lIns="0" tIns="0" rIns="0" bIns="0" rtlCol="0" anchor="ctr"/>
          <a:lstStyle/>
          <a:p>
            <a:pPr algn="l"/>
            <a:r>
              <a:rPr kumimoji="1" lang="en-US" altLang="zh-CN" sz="3200">
                <a:ln w="12700">
                  <a:noFill/>
                </a:ln>
                <a:solidFill>
                  <a:schemeClr val="tx1"/>
                </a:solidFill>
                <a:latin typeface="Source Han Sans CN Bold" panose="020B0800000000000000" charset="-122"/>
                <a:ea typeface="Source Han Sans CN Bold" panose="020B0800000000000000" charset="-122"/>
                <a:cs typeface="Source Han Sans CN Bold" panose="020B0800000000000000" charset="-122"/>
              </a:rPr>
              <a:t>寻求专业心理辅导</a:t>
            </a:r>
            <a:endParaRPr kumimoji="1" lang="zh-CN" altLang="en-US"/>
          </a:p>
        </p:txBody>
      </p:sp>
      <p:sp>
        <p:nvSpPr>
          <p:cNvPr id="12" name="标题 1"/>
          <p:cNvSpPr txBox="1"/>
          <p:nvPr/>
        </p:nvSpPr>
        <p:spPr>
          <a:xfrm>
            <a:off x="327659" y="324821"/>
            <a:ext cx="159713" cy="159713"/>
          </a:xfrm>
          <a:prstGeom prst="rect">
            <a:avLst/>
          </a:prstGeom>
          <a:noFill/>
          <a:ln w="12700" cap="sq">
            <a:solidFill>
              <a:schemeClr val="bg1">
                <a:lumMod val="65000"/>
              </a:schemeClr>
            </a:solidFill>
            <a:miter/>
          </a:ln>
        </p:spPr>
        <p:txBody>
          <a:bodyPr vert="horz" wrap="square" lIns="91440" tIns="45720" rIns="91440" bIns="45720" rtlCol="0" anchor="ctr"/>
          <a:lstStyle/>
          <a:p>
            <a:pPr algn="ctr"/>
            <a:endParaRPr kumimoji="1" lang="zh-CN" altLang="en-US"/>
          </a:p>
        </p:txBody>
      </p:sp>
      <p:sp>
        <p:nvSpPr>
          <p:cNvPr id="13" name="标题 1"/>
          <p:cNvSpPr txBox="1"/>
          <p:nvPr/>
        </p:nvSpPr>
        <p:spPr>
          <a:xfrm>
            <a:off x="382730" y="379892"/>
            <a:ext cx="255445" cy="255445"/>
          </a:xfrm>
          <a:prstGeom prst="rect">
            <a:avLst/>
          </a:prstGeom>
          <a:solidFill>
            <a:schemeClr val="tx1">
              <a:lumMod val="75000"/>
              <a:lumOff val="25000"/>
            </a:schemeClr>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1">
                  <a:lumMod val="20000"/>
                  <a:lumOff val="80000"/>
                </a:schemeClr>
              </a:gs>
              <a:gs pos="100000">
                <a:schemeClr val="accent2">
                  <a:alpha val="75000"/>
                </a:schemeClr>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1724159" y="1936449"/>
            <a:ext cx="2810876" cy="2810875"/>
          </a:xfrm>
          <a:prstGeom prst="ellipse">
            <a:avLst/>
          </a:prstGeom>
          <a:gradFill>
            <a:gsLst>
              <a:gs pos="0">
                <a:schemeClr val="accent2"/>
              </a:gs>
              <a:gs pos="82000">
                <a:schemeClr val="accent1">
                  <a:alpha val="0"/>
                </a:schemeClr>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rot="8100000">
            <a:off x="2956489" y="2331958"/>
            <a:ext cx="1111150" cy="1111149"/>
          </a:xfrm>
          <a:prstGeom prst="arc">
            <a:avLst/>
          </a:prstGeom>
          <a:noFill/>
          <a:ln w="12700" cap="sq">
            <a:solidFill>
              <a:schemeClr val="tx1">
                <a:lumMod val="85000"/>
                <a:lumOff val="15000"/>
              </a:schemeClr>
            </a:solid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3147672" y="2860477"/>
            <a:ext cx="95587" cy="151904"/>
          </a:xfrm>
          <a:prstGeom prst="ellipse">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3743249" y="2860477"/>
            <a:ext cx="95587" cy="151904"/>
          </a:xfrm>
          <a:prstGeom prst="ellipse">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9349412" y="2976766"/>
            <a:ext cx="1075524" cy="1075524"/>
          </a:xfrm>
          <a:prstGeom prst="ellipse">
            <a:avLst/>
          </a:prstGeom>
          <a:gradFill>
            <a:gsLst>
              <a:gs pos="8364">
                <a:srgbClr val="D787C3">
                  <a:alpha val="100000"/>
                </a:srgbClr>
              </a:gs>
              <a:gs pos="82000">
                <a:schemeClr val="accent1">
                  <a:alpha val="0"/>
                </a:schemeClr>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5043835" y="2465544"/>
            <a:ext cx="1660118" cy="902827"/>
          </a:xfrm>
          <a:prstGeom prst="rect">
            <a:avLst/>
          </a:prstGeom>
          <a:noFill/>
          <a:ln>
            <a:noFill/>
          </a:ln>
        </p:spPr>
        <p:txBody>
          <a:bodyPr vert="horz" wrap="square" lIns="0" tIns="0" rIns="0" bIns="0" rtlCol="0" anchor="b"/>
          <a:lstStyle/>
          <a:p>
            <a:pPr algn="l"/>
            <a:r>
              <a:rPr kumimoji="1" lang="en-US" altLang="zh-CN" sz="4800">
                <a:ln w="12700">
                  <a:noFill/>
                </a:ln>
                <a:solidFill>
                  <a:schemeClr val="accent2"/>
                </a:solidFill>
                <a:latin typeface="OPPOSans H" panose="00020600040101010101" charset="-122"/>
                <a:ea typeface="OPPOSans H" panose="00020600040101010101" charset="-122"/>
                <a:cs typeface="OPPOSans H" panose="00020600040101010101" charset="-122"/>
              </a:rPr>
              <a:t>06</a:t>
            </a:r>
            <a:endParaRPr kumimoji="1" lang="zh-CN" altLang="en-US"/>
          </a:p>
        </p:txBody>
      </p:sp>
      <p:sp>
        <p:nvSpPr>
          <p:cNvPr id="9" name="标题 1"/>
          <p:cNvSpPr txBox="1"/>
          <p:nvPr/>
        </p:nvSpPr>
        <p:spPr>
          <a:xfrm>
            <a:off x="5043836" y="3426244"/>
            <a:ext cx="4071782" cy="1122744"/>
          </a:xfrm>
          <a:prstGeom prst="rect">
            <a:avLst/>
          </a:prstGeom>
          <a:noFill/>
          <a:ln>
            <a:noFill/>
          </a:ln>
        </p:spPr>
        <p:txBody>
          <a:bodyPr vert="horz" wrap="square" lIns="0" tIns="0" rIns="0" bIns="0" rtlCol="0" anchor="t"/>
          <a:lstStyle/>
          <a:p>
            <a:pPr algn="l"/>
            <a:r>
              <a:rPr kumimoji="1" lang="en-US" altLang="zh-CN" sz="3200">
                <a:ln w="12700">
                  <a:noFill/>
                </a:ln>
                <a:solidFill>
                  <a:schemeClr val="tx1">
                    <a:lumMod val="85000"/>
                    <a:lumOff val="15000"/>
                  </a:schemeClr>
                </a:solidFill>
                <a:latin typeface="OPPOSans H" panose="00020600040101010101" charset="-122"/>
                <a:ea typeface="OPPOSans H" panose="00020600040101010101" charset="-122"/>
                <a:cs typeface="OPPOSans H" panose="00020600040101010101" charset="-122"/>
              </a:rPr>
              <a:t>总结</a:t>
            </a:r>
            <a:endParaRPr kumimoji="1" lang="zh-CN" altLang="en-US"/>
          </a:p>
        </p:txBody>
      </p:sp>
      <p:grpSp>
        <p:nvGrpSpPr>
          <p:cNvPr id="10" name="组合 9"/>
          <p:cNvGrpSpPr/>
          <p:nvPr/>
        </p:nvGrpSpPr>
        <p:grpSpPr>
          <a:xfrm>
            <a:off x="3215268" y="3395994"/>
            <a:ext cx="1507115" cy="1441768"/>
            <a:chOff x="3215268" y="3395994"/>
            <a:chExt cx="1507115" cy="1441768"/>
          </a:xfrm>
        </p:grpSpPr>
        <p:sp>
          <p:nvSpPr>
            <p:cNvPr id="11" name="标题 1"/>
            <p:cNvSpPr txBox="1"/>
            <p:nvPr/>
          </p:nvSpPr>
          <p:spPr>
            <a:xfrm rot="1735513">
              <a:off x="3451863" y="3521279"/>
              <a:ext cx="825296" cy="1191198"/>
            </a:xfrm>
            <a:custGeom>
              <a:avLst/>
              <a:gdLst>
                <a:gd name="connsiteX0" fmla="*/ 0 w 2572894"/>
                <a:gd name="connsiteY0" fmla="*/ 3713612 h 3713612"/>
                <a:gd name="connsiteX1" fmla="*/ 805326 w 2572894"/>
                <a:gd name="connsiteY1" fmla="*/ 1790767 h 3713612"/>
                <a:gd name="connsiteX2" fmla="*/ 2021989 w 2572894"/>
                <a:gd name="connsiteY2" fmla="*/ 1146926 h 3713612"/>
                <a:gd name="connsiteX3" fmla="*/ 2529476 w 2572894"/>
                <a:gd name="connsiteY3" fmla="*/ 2009138 h 3713612"/>
                <a:gd name="connsiteX4" fmla="*/ 1569864 w 2572894"/>
                <a:gd name="connsiteY4" fmla="*/ 2331150 h 3713612"/>
                <a:gd name="connsiteX5" fmla="*/ 1241979 w 2572894"/>
                <a:gd name="connsiteY5" fmla="*/ 982453 h 3713612"/>
                <a:gd name="connsiteX6" fmla="*/ 2307017 w 2572894"/>
                <a:gd name="connsiteY6" fmla="*/ 0 h 3713612"/>
              </a:gdLst>
              <a:ahLst/>
              <a:cxnLst/>
              <a:rect l="l" t="t" r="r" b="b"/>
              <a:pathLst>
                <a:path w="2572894" h="3713612">
                  <a:moveTo>
                    <a:pt x="0" y="3713612"/>
                  </a:moveTo>
                  <a:cubicBezTo>
                    <a:pt x="107827" y="3125047"/>
                    <a:pt x="468328" y="2218548"/>
                    <a:pt x="805326" y="1790767"/>
                  </a:cubicBezTo>
                  <a:cubicBezTo>
                    <a:pt x="1142324" y="1362986"/>
                    <a:pt x="1734631" y="1110531"/>
                    <a:pt x="2021989" y="1146926"/>
                  </a:cubicBezTo>
                  <a:cubicBezTo>
                    <a:pt x="2309347" y="1183321"/>
                    <a:pt x="2705230" y="1580847"/>
                    <a:pt x="2529476" y="2009138"/>
                  </a:cubicBezTo>
                  <a:cubicBezTo>
                    <a:pt x="2353722" y="2437429"/>
                    <a:pt x="1784447" y="2502264"/>
                    <a:pt x="1569864" y="2331150"/>
                  </a:cubicBezTo>
                  <a:cubicBezTo>
                    <a:pt x="1355281" y="2160036"/>
                    <a:pt x="1076756" y="1660902"/>
                    <a:pt x="1241979" y="982453"/>
                  </a:cubicBezTo>
                  <a:cubicBezTo>
                    <a:pt x="1393646" y="421965"/>
                    <a:pt x="1937668" y="135874"/>
                    <a:pt x="2307017" y="0"/>
                  </a:cubicBezTo>
                </a:path>
              </a:pathLst>
            </a:custGeom>
            <a:noFill/>
            <a:ln w="57150" cap="rnd">
              <a:solidFill>
                <a:schemeClr val="accent1"/>
              </a:solidFill>
              <a:round/>
            </a:ln>
          </p:spPr>
          <p:txBody>
            <a:bodyPr vert="horz" wrap="square" lIns="91440" tIns="45720" rIns="91440" bIns="45720" rtlCol="0" anchor="ctr"/>
            <a:lstStyle/>
            <a:p>
              <a:pPr algn="ctr"/>
              <a:endParaRPr kumimoji="1" lang="zh-CN" altLang="en-US"/>
            </a:p>
          </p:txBody>
        </p:sp>
        <p:sp>
          <p:nvSpPr>
            <p:cNvPr id="12" name="标题 1"/>
            <p:cNvSpPr txBox="1"/>
            <p:nvPr/>
          </p:nvSpPr>
          <p:spPr>
            <a:xfrm rot="5753501">
              <a:off x="4444243" y="3628427"/>
              <a:ext cx="250865" cy="281149"/>
            </a:xfrm>
            <a:prstGeom prst="triangl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grpSp>
      <p:sp>
        <p:nvSpPr>
          <p:cNvPr id="13" name="标题 1"/>
          <p:cNvSpPr txBox="1"/>
          <p:nvPr/>
        </p:nvSpPr>
        <p:spPr>
          <a:xfrm rot="5400000">
            <a:off x="9753485" y="3342350"/>
            <a:ext cx="410646" cy="354004"/>
          </a:xfrm>
          <a:prstGeom prst="triangle">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flipH="1">
            <a:off x="2018133" y="2142044"/>
            <a:ext cx="2063579" cy="2063579"/>
          </a:xfrm>
          <a:prstGeom prst="arc">
            <a:avLst>
              <a:gd name="adj1" fmla="val 17832290"/>
              <a:gd name="adj2" fmla="val 19700669"/>
            </a:avLst>
          </a:prstGeom>
          <a:noFill/>
          <a:ln w="63500" cap="rnd">
            <a:solidFill>
              <a:schemeClr val="bg1"/>
            </a:solidFill>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2053862" y="2739287"/>
            <a:ext cx="68586" cy="68580"/>
          </a:xfrm>
          <a:prstGeom prst="ellipse">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1579079" y="3844210"/>
            <a:ext cx="1124030" cy="1124030"/>
          </a:xfrm>
          <a:prstGeom prst="ellipse">
            <a:avLst/>
          </a:prstGeom>
          <a:gradFill>
            <a:gsLst>
              <a:gs pos="0">
                <a:schemeClr val="accent2">
                  <a:alpha val="43000"/>
                </a:schemeClr>
              </a:gs>
              <a:gs pos="91000">
                <a:schemeClr val="accent1">
                  <a:alpha val="0"/>
                </a:schemeClr>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17" name="标题 1"/>
          <p:cNvSpPr txBox="1"/>
          <p:nvPr/>
        </p:nvSpPr>
        <p:spPr>
          <a:xfrm flipH="1">
            <a:off x="660400" y="3846313"/>
            <a:ext cx="417228" cy="417228"/>
          </a:xfrm>
          <a:prstGeom prst="ellipse">
            <a:avLst/>
          </a:prstGeom>
          <a:gradFill>
            <a:gsLst>
              <a:gs pos="0">
                <a:schemeClr val="accent2">
                  <a:alpha val="65000"/>
                </a:schemeClr>
              </a:gs>
              <a:gs pos="91000">
                <a:schemeClr val="accent1">
                  <a:alpha val="0"/>
                </a:schemeClr>
              </a:gs>
            </a:gsLst>
            <a:lin ang="3600000" scaled="0"/>
          </a:gra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660400" y="1514693"/>
            <a:ext cx="2724974" cy="4236953"/>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4691853" y="3055863"/>
            <a:ext cx="5966840" cy="1093773"/>
          </a:xfrm>
          <a:prstGeom prst="rect">
            <a:avLst/>
          </a:prstGeom>
          <a:noFill/>
          <a:ln>
            <a:noFill/>
          </a:ln>
        </p:spPr>
        <p:txBody>
          <a:bodyPr vert="horz" wrap="square" lIns="0" tIns="0" rIns="0" bIns="0" rtlCol="0" anchor="t"/>
          <a:lstStyle/>
          <a:p>
            <a:pPr algn="l"/>
            <a:endParaRPr kumimoji="1" lang="zh-CN" altLang="en-US"/>
          </a:p>
        </p:txBody>
      </p:sp>
      <p:sp>
        <p:nvSpPr>
          <p:cNvPr id="4" name="标题 1"/>
          <p:cNvSpPr txBox="1"/>
          <p:nvPr/>
        </p:nvSpPr>
        <p:spPr>
          <a:xfrm>
            <a:off x="4691853" y="2931927"/>
            <a:ext cx="375738" cy="45719"/>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pic>
        <p:nvPicPr>
          <p:cNvPr id="5" name="图片 4"/>
          <p:cNvPicPr>
            <a:picLocks noChangeAspect="1"/>
          </p:cNvPicPr>
          <p:nvPr/>
        </p:nvPicPr>
        <p:blipFill>
          <a:blip r:embed="rId1"/>
          <a:srcRect/>
          <a:stretch>
            <a:fillRect/>
          </a:stretch>
        </p:blipFill>
        <p:spPr>
          <a:xfrm>
            <a:off x="1079597" y="1853230"/>
            <a:ext cx="2994486" cy="3559878"/>
          </a:xfrm>
          <a:prstGeom prst="rect">
            <a:avLst/>
          </a:prstGeom>
        </p:spPr>
      </p:pic>
      <p:sp>
        <p:nvSpPr>
          <p:cNvPr id="6" name="标题 1"/>
          <p:cNvSpPr txBox="1"/>
          <p:nvPr/>
        </p:nvSpPr>
        <p:spPr>
          <a:xfrm rot="10800000" flipV="1">
            <a:off x="5067585" y="1898951"/>
            <a:ext cx="6621487" cy="2423668"/>
          </a:xfrm>
          <a:prstGeom prst="rect">
            <a:avLst/>
          </a:prstGeom>
          <a:noFill/>
          <a:ln>
            <a:noFill/>
          </a:ln>
        </p:spPr>
        <p:txBody>
          <a:bodyPr vert="horz" wrap="square" lIns="0" tIns="0" rIns="0" bIns="0" rtlCol="0" anchor="ctr"/>
          <a:lstStyle/>
          <a:p>
            <a:pPr algn="l"/>
            <a:r>
              <a:rPr kumimoji="1" lang="en-US" altLang="zh-CN" sz="1600" dirty="0">
                <a:ln w="12700">
                  <a:noFill/>
                </a:ln>
                <a:solidFill>
                  <a:schemeClr val="tx1">
                    <a:lumMod val="85000"/>
                    <a:lumOff val="15000"/>
                  </a:schemeClr>
                </a:solidFill>
                <a:latin typeface="华文中宋" panose="02010600040101010101" pitchFamily="2" charset="-122"/>
                <a:ea typeface="华文中宋" panose="02010600040101010101" pitchFamily="2" charset="-122"/>
              </a:rPr>
              <a:t>      大学生人格与心理健康密切相关，健康人格具备自我意识、情绪管理、社交能力等特点。当代大学生的人格特点呈现多元化和个体化趋势，同时面临压力、焦虑等挑战。人格偏差常见的类型有自恋型、焦虑型、边缘型和强迫型。为了培养健全的人格，大学生可以通过自我认识、培养良好生活习惯、积极参与社交活动以及寻求专业心理辅导等途径提升自身的人格健康。</a:t>
            </a:r>
            <a:endParaRPr kumimoji="1" lang="zh-CN" altLang="en-US" sz="1600" dirty="0">
              <a:ln w="12700">
                <a:noFill/>
              </a:ln>
              <a:solidFill>
                <a:schemeClr val="tx1">
                  <a:lumMod val="85000"/>
                  <a:lumOff val="15000"/>
                </a:schemeClr>
              </a:solidFill>
              <a:latin typeface="华文中宋" panose="02010600040101010101" pitchFamily="2" charset="-122"/>
              <a:ea typeface="华文中宋" panose="02010600040101010101" pitchFamily="2" charset="-122"/>
            </a:endParaRPr>
          </a:p>
        </p:txBody>
      </p:sp>
      <p:sp>
        <p:nvSpPr>
          <p:cNvPr id="7" name="标题 1"/>
          <p:cNvSpPr txBox="1"/>
          <p:nvPr/>
        </p:nvSpPr>
        <p:spPr>
          <a:xfrm>
            <a:off x="327659" y="324821"/>
            <a:ext cx="159713" cy="159713"/>
          </a:xfrm>
          <a:prstGeom prst="rect">
            <a:avLst/>
          </a:prstGeom>
          <a:noFill/>
          <a:ln w="12700" cap="sq">
            <a:solidFill>
              <a:schemeClr val="bg1">
                <a:lumMod val="65000"/>
              </a:schemeClr>
            </a:solid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382730" y="379892"/>
            <a:ext cx="255445" cy="255445"/>
          </a:xfrm>
          <a:prstGeom prst="rect">
            <a:avLst/>
          </a:prstGeom>
          <a:solidFill>
            <a:schemeClr val="tx1">
              <a:lumMod val="75000"/>
              <a:lumOff val="25000"/>
            </a:schemeClr>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1">
                  <a:lumMod val="20000"/>
                  <a:lumOff val="80000"/>
                </a:schemeClr>
              </a:gs>
              <a:gs pos="100000">
                <a:schemeClr val="accent2">
                  <a:alpha val="75000"/>
                </a:schemeClr>
              </a:gs>
            </a:gsLst>
            <a:lin ang="0" scaled="0"/>
          </a:gradFill>
          <a:ln w="12700" cap="sq">
            <a:noFill/>
            <a:miter/>
          </a:ln>
        </p:spPr>
        <p:txBody>
          <a:bodyPr vert="horz" wrap="square" lIns="91440" tIns="45720" rIns="91440" bIns="45720" rtlCol="0" anchor="ctr"/>
          <a:lstStyle/>
          <a:p>
            <a:pPr algn="ctr"/>
            <a:endParaRPr kumimoji="1" lang="zh-CN" altLang="en-US"/>
          </a:p>
        </p:txBody>
      </p:sp>
      <p:grpSp>
        <p:nvGrpSpPr>
          <p:cNvPr id="3" name="组合 2"/>
          <p:cNvGrpSpPr/>
          <p:nvPr/>
        </p:nvGrpSpPr>
        <p:grpSpPr>
          <a:xfrm>
            <a:off x="5833403" y="-1527527"/>
            <a:ext cx="7944968" cy="9282337"/>
            <a:chOff x="5833403" y="-1527527"/>
            <a:chExt cx="7944968" cy="9282337"/>
          </a:xfrm>
        </p:grpSpPr>
        <p:sp>
          <p:nvSpPr>
            <p:cNvPr id="4" name="标题 1"/>
            <p:cNvSpPr txBox="1"/>
            <p:nvPr/>
          </p:nvSpPr>
          <p:spPr>
            <a:xfrm>
              <a:off x="7216705" y="-1527527"/>
              <a:ext cx="3512256" cy="3512254"/>
            </a:xfrm>
            <a:prstGeom prst="ellipse">
              <a:avLst/>
            </a:prstGeom>
            <a:gradFill>
              <a:gsLst>
                <a:gs pos="0">
                  <a:schemeClr val="accent2">
                    <a:alpha val="75000"/>
                  </a:schemeClr>
                </a:gs>
                <a:gs pos="91000">
                  <a:schemeClr val="accent1">
                    <a:alpha val="0"/>
                  </a:schemeClr>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9725110" y="1172378"/>
              <a:ext cx="3113558" cy="3113558"/>
            </a:xfrm>
            <a:prstGeom prst="ellipse">
              <a:avLst/>
            </a:prstGeom>
            <a:gradFill>
              <a:gsLst>
                <a:gs pos="16000">
                  <a:schemeClr val="accent1">
                    <a:alpha val="0"/>
                  </a:schemeClr>
                </a:gs>
                <a:gs pos="100000">
                  <a:schemeClr val="accent2"/>
                </a:gs>
              </a:gsLst>
              <a:lin ang="16200000" scaled="0"/>
            </a:gra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6520011" y="1523347"/>
              <a:ext cx="2966437" cy="2966437"/>
            </a:xfrm>
            <a:prstGeom prst="ellipse">
              <a:avLst/>
            </a:prstGeom>
            <a:gradFill>
              <a:gsLst>
                <a:gs pos="15000">
                  <a:schemeClr val="accent1">
                    <a:alpha val="0"/>
                  </a:schemeClr>
                </a:gs>
                <a:gs pos="100000">
                  <a:schemeClr val="accent2"/>
                </a:gs>
              </a:gsLst>
              <a:lin ang="16200000" scaled="0"/>
            </a:gra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8404507" y="332354"/>
              <a:ext cx="2966437" cy="2966437"/>
            </a:xfrm>
            <a:prstGeom prst="ellipse">
              <a:avLst/>
            </a:prstGeom>
            <a:gradFill>
              <a:gsLst>
                <a:gs pos="0">
                  <a:schemeClr val="accent2">
                    <a:alpha val="75000"/>
                  </a:schemeClr>
                </a:gs>
                <a:gs pos="91000">
                  <a:schemeClr val="accent1">
                    <a:alpha val="0"/>
                  </a:schemeClr>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7786954" y="2293537"/>
              <a:ext cx="2966437" cy="2966437"/>
            </a:xfrm>
            <a:prstGeom prst="ellipse">
              <a:avLst/>
            </a:prstGeom>
            <a:solidFill>
              <a:schemeClr val="bg1">
                <a:lumMod val="85000"/>
                <a:alpha val="86000"/>
              </a:schemeClr>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10010468" y="3607463"/>
              <a:ext cx="2966437" cy="2966437"/>
            </a:xfrm>
            <a:prstGeom prst="ellipse">
              <a:avLst/>
            </a:prstGeom>
            <a:gradFill>
              <a:gsLst>
                <a:gs pos="0">
                  <a:schemeClr val="accent2"/>
                </a:gs>
                <a:gs pos="74000">
                  <a:schemeClr val="accent1">
                    <a:alpha val="0"/>
                  </a:schemeClr>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5833403" y="3734092"/>
              <a:ext cx="3162565" cy="3162567"/>
            </a:xfrm>
            <a:prstGeom prst="ellipse">
              <a:avLst/>
            </a:prstGeom>
            <a:gradFill>
              <a:gsLst>
                <a:gs pos="0">
                  <a:schemeClr val="accent2"/>
                </a:gs>
                <a:gs pos="77000">
                  <a:schemeClr val="accent1">
                    <a:alpha val="0"/>
                  </a:schemeClr>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8255905" y="4190991"/>
              <a:ext cx="3563821" cy="3563819"/>
            </a:xfrm>
            <a:prstGeom prst="ellipse">
              <a:avLst/>
            </a:prstGeom>
            <a:gradFill>
              <a:gsLst>
                <a:gs pos="0">
                  <a:schemeClr val="accent2"/>
                </a:gs>
                <a:gs pos="100000">
                  <a:schemeClr val="accent1">
                    <a:alpha val="0"/>
                  </a:schemeClr>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10811934" y="-662717"/>
              <a:ext cx="2966437" cy="2966437"/>
            </a:xfrm>
            <a:prstGeom prst="ellipse">
              <a:avLst/>
            </a:prstGeom>
            <a:gradFill>
              <a:gsLst>
                <a:gs pos="0">
                  <a:schemeClr val="accent2">
                    <a:alpha val="75000"/>
                  </a:schemeClr>
                </a:gs>
                <a:gs pos="91000">
                  <a:schemeClr val="accent1">
                    <a:alpha val="0"/>
                  </a:schemeClr>
                </a:gs>
              </a:gsLst>
              <a:lin ang="3600000" scaled="0"/>
            </a:gradFill>
            <a:ln w="12700" cap="sq">
              <a:noFill/>
              <a:miter/>
            </a:ln>
          </p:spPr>
          <p:txBody>
            <a:bodyPr vert="horz" wrap="square" lIns="91440" tIns="45720" rIns="91440" bIns="45720" rtlCol="0" anchor="ctr"/>
            <a:lstStyle/>
            <a:p>
              <a:pPr algn="ctr"/>
              <a:endParaRPr kumimoji="1" lang="zh-CN" altLang="en-US"/>
            </a:p>
          </p:txBody>
        </p:sp>
        <p:grpSp>
          <p:nvGrpSpPr>
            <p:cNvPr id="13" name="组合 12"/>
            <p:cNvGrpSpPr/>
            <p:nvPr/>
          </p:nvGrpSpPr>
          <p:grpSpPr>
            <a:xfrm>
              <a:off x="8835084" y="3221175"/>
              <a:ext cx="2683815" cy="3171830"/>
              <a:chOff x="8835084" y="3221175"/>
              <a:chExt cx="2683815" cy="3171830"/>
            </a:xfrm>
          </p:grpSpPr>
          <p:sp>
            <p:nvSpPr>
              <p:cNvPr id="14" name="标题 1"/>
              <p:cNvSpPr txBox="1"/>
              <p:nvPr/>
            </p:nvSpPr>
            <p:spPr>
              <a:xfrm>
                <a:off x="8835084" y="3221175"/>
                <a:ext cx="121192" cy="192594"/>
              </a:xfrm>
              <a:prstGeom prst="ellipse">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9590196" y="3221175"/>
                <a:ext cx="121192" cy="192594"/>
              </a:xfrm>
              <a:prstGeom prst="ellipse">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rot="8100000">
                <a:off x="9818338" y="4692444"/>
                <a:ext cx="1408791" cy="1408791"/>
              </a:xfrm>
              <a:prstGeom prst="arc">
                <a:avLst/>
              </a:prstGeom>
              <a:noFill/>
              <a:ln w="12700" cap="sq">
                <a:solidFill>
                  <a:schemeClr val="tx1">
                    <a:lumMod val="85000"/>
                    <a:lumOff val="15000"/>
                  </a:schemeClr>
                </a:solidFill>
                <a:miter/>
              </a:ln>
            </p:spPr>
            <p:txBody>
              <a:bodyPr vert="horz" wrap="square" lIns="91440" tIns="45720" rIns="91440" bIns="45720" rtlCol="0" anchor="ctr"/>
              <a:lstStyle/>
              <a:p>
                <a:pPr algn="ctr"/>
                <a:endParaRPr kumimoji="1" lang="zh-CN" altLang="en-US"/>
              </a:p>
            </p:txBody>
          </p:sp>
        </p:grpSp>
        <p:grpSp>
          <p:nvGrpSpPr>
            <p:cNvPr id="17" name="组合 16"/>
            <p:cNvGrpSpPr/>
            <p:nvPr/>
          </p:nvGrpSpPr>
          <p:grpSpPr>
            <a:xfrm>
              <a:off x="8291691" y="3368493"/>
              <a:ext cx="2645346" cy="2186639"/>
              <a:chOff x="8291691" y="3368493"/>
              <a:chExt cx="2645346" cy="2186639"/>
            </a:xfrm>
          </p:grpSpPr>
          <p:sp>
            <p:nvSpPr>
              <p:cNvPr id="18" name="标题 1"/>
              <p:cNvSpPr txBox="1"/>
              <p:nvPr/>
            </p:nvSpPr>
            <p:spPr>
              <a:xfrm>
                <a:off x="10060732" y="5362538"/>
                <a:ext cx="121192" cy="192594"/>
              </a:xfrm>
              <a:prstGeom prst="ellipse">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19" name="标题 1"/>
              <p:cNvSpPr txBox="1"/>
              <p:nvPr/>
            </p:nvSpPr>
            <p:spPr>
              <a:xfrm>
                <a:off x="10815844" y="5362538"/>
                <a:ext cx="121192" cy="192594"/>
              </a:xfrm>
              <a:prstGeom prst="ellipse">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20" name="标题 1"/>
              <p:cNvSpPr txBox="1"/>
              <p:nvPr/>
            </p:nvSpPr>
            <p:spPr>
              <a:xfrm rot="8100000" flipH="1" flipV="1">
                <a:off x="8583461" y="3660263"/>
                <a:ext cx="1408791" cy="1408792"/>
              </a:xfrm>
              <a:prstGeom prst="arc">
                <a:avLst/>
              </a:prstGeom>
              <a:noFill/>
              <a:ln w="12700" cap="sq">
                <a:solidFill>
                  <a:schemeClr val="tx1">
                    <a:lumMod val="85000"/>
                    <a:lumOff val="15000"/>
                  </a:schemeClr>
                </a:solidFill>
                <a:miter/>
              </a:ln>
            </p:spPr>
            <p:txBody>
              <a:bodyPr vert="horz" wrap="square" lIns="91440" tIns="45720" rIns="91440" bIns="45720" rtlCol="0" anchor="ctr"/>
              <a:lstStyle/>
              <a:p>
                <a:pPr algn="ctr"/>
                <a:endParaRPr kumimoji="1" lang="zh-CN" altLang="en-US"/>
              </a:p>
            </p:txBody>
          </p:sp>
        </p:grpSp>
        <p:grpSp>
          <p:nvGrpSpPr>
            <p:cNvPr id="21" name="组合 20"/>
            <p:cNvGrpSpPr/>
            <p:nvPr/>
          </p:nvGrpSpPr>
          <p:grpSpPr>
            <a:xfrm>
              <a:off x="6524666" y="4705102"/>
              <a:ext cx="876304" cy="192594"/>
              <a:chOff x="6524666" y="4705102"/>
              <a:chExt cx="876304" cy="192594"/>
            </a:xfrm>
          </p:grpSpPr>
          <p:sp>
            <p:nvSpPr>
              <p:cNvPr id="22" name="标题 1"/>
              <p:cNvSpPr txBox="1"/>
              <p:nvPr/>
            </p:nvSpPr>
            <p:spPr>
              <a:xfrm>
                <a:off x="6524666" y="4705102"/>
                <a:ext cx="121192" cy="192594"/>
              </a:xfrm>
              <a:prstGeom prst="ellipse">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23" name="标题 1"/>
              <p:cNvSpPr txBox="1"/>
              <p:nvPr/>
            </p:nvSpPr>
            <p:spPr>
              <a:xfrm>
                <a:off x="7279778" y="4705102"/>
                <a:ext cx="121192" cy="192594"/>
              </a:xfrm>
              <a:prstGeom prst="ellipse">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grpSp>
        <p:cxnSp>
          <p:nvCxnSpPr>
            <p:cNvPr id="24" name="标题 1"/>
            <p:cNvCxnSpPr/>
            <p:nvPr/>
          </p:nvCxnSpPr>
          <p:spPr>
            <a:xfrm>
              <a:off x="6572601" y="5247242"/>
              <a:ext cx="779531" cy="0"/>
            </a:xfrm>
            <a:prstGeom prst="line">
              <a:avLst/>
            </a:prstGeom>
            <a:noFill/>
            <a:ln w="9525" cap="sq">
              <a:solidFill>
                <a:schemeClr val="tx1">
                  <a:lumMod val="85000"/>
                  <a:lumOff val="15000"/>
                </a:schemeClr>
              </a:solidFill>
              <a:miter/>
            </a:ln>
          </p:spPr>
        </p:cxnSp>
        <p:grpSp>
          <p:nvGrpSpPr>
            <p:cNvPr id="25" name="组合 24"/>
            <p:cNvGrpSpPr/>
            <p:nvPr/>
          </p:nvGrpSpPr>
          <p:grpSpPr>
            <a:xfrm>
              <a:off x="10478137" y="895893"/>
              <a:ext cx="1992332" cy="1992332"/>
              <a:chOff x="10478137" y="895893"/>
              <a:chExt cx="1992332" cy="1992332"/>
            </a:xfrm>
          </p:grpSpPr>
          <p:sp>
            <p:nvSpPr>
              <p:cNvPr id="26" name="标题 1"/>
              <p:cNvSpPr txBox="1"/>
              <p:nvPr/>
            </p:nvSpPr>
            <p:spPr>
              <a:xfrm>
                <a:off x="11017818" y="1819516"/>
                <a:ext cx="121192" cy="192594"/>
              </a:xfrm>
              <a:prstGeom prst="ellipse">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27" name="标题 1"/>
              <p:cNvSpPr txBox="1"/>
              <p:nvPr/>
            </p:nvSpPr>
            <p:spPr>
              <a:xfrm>
                <a:off x="11772931" y="1819516"/>
                <a:ext cx="121192" cy="192594"/>
              </a:xfrm>
              <a:prstGeom prst="ellipse">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28" name="标题 1"/>
              <p:cNvSpPr txBox="1"/>
              <p:nvPr/>
            </p:nvSpPr>
            <p:spPr>
              <a:xfrm rot="8100000">
                <a:off x="10769907" y="1187664"/>
                <a:ext cx="1408791" cy="1408792"/>
              </a:xfrm>
              <a:prstGeom prst="arc">
                <a:avLst>
                  <a:gd name="adj1" fmla="val 15692003"/>
                  <a:gd name="adj2" fmla="val 20346769"/>
                </a:avLst>
              </a:prstGeom>
              <a:noFill/>
              <a:ln w="12700" cap="sq">
                <a:solidFill>
                  <a:schemeClr val="tx1">
                    <a:lumMod val="85000"/>
                    <a:lumOff val="15000"/>
                  </a:schemeClr>
                </a:solidFill>
                <a:miter/>
              </a:ln>
            </p:spPr>
            <p:txBody>
              <a:bodyPr vert="horz" wrap="square" lIns="91440" tIns="45720" rIns="91440" bIns="45720" rtlCol="0" anchor="ctr"/>
              <a:lstStyle/>
              <a:p>
                <a:pPr algn="ctr"/>
                <a:endParaRPr kumimoji="1" lang="zh-CN" altLang="en-US"/>
              </a:p>
            </p:txBody>
          </p:sp>
        </p:grpSp>
        <p:grpSp>
          <p:nvGrpSpPr>
            <p:cNvPr id="29" name="组合 28"/>
            <p:cNvGrpSpPr/>
            <p:nvPr/>
          </p:nvGrpSpPr>
          <p:grpSpPr>
            <a:xfrm>
              <a:off x="6481591" y="2189244"/>
              <a:ext cx="1376978" cy="1376979"/>
              <a:chOff x="6481591" y="2189244"/>
              <a:chExt cx="1376978" cy="1376979"/>
            </a:xfrm>
          </p:grpSpPr>
          <p:sp>
            <p:nvSpPr>
              <p:cNvPr id="30" name="标题 1"/>
              <p:cNvSpPr txBox="1"/>
              <p:nvPr/>
            </p:nvSpPr>
            <p:spPr>
              <a:xfrm>
                <a:off x="6854586" y="2827596"/>
                <a:ext cx="83761" cy="133109"/>
              </a:xfrm>
              <a:prstGeom prst="ellipse">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31" name="标题 1"/>
              <p:cNvSpPr txBox="1"/>
              <p:nvPr/>
            </p:nvSpPr>
            <p:spPr>
              <a:xfrm>
                <a:off x="7376476" y="2827596"/>
                <a:ext cx="83761" cy="133109"/>
              </a:xfrm>
              <a:prstGeom prst="ellipse">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32" name="标题 1"/>
              <p:cNvSpPr txBox="1"/>
              <p:nvPr/>
            </p:nvSpPr>
            <p:spPr>
              <a:xfrm rot="8100000">
                <a:off x="6683244" y="2390898"/>
                <a:ext cx="973671" cy="973671"/>
              </a:xfrm>
              <a:prstGeom prst="arc">
                <a:avLst>
                  <a:gd name="adj1" fmla="val 18771854"/>
                  <a:gd name="adj2" fmla="val 0"/>
                </a:avLst>
              </a:prstGeom>
              <a:noFill/>
              <a:ln w="12700" cap="sq">
                <a:solidFill>
                  <a:schemeClr val="tx1">
                    <a:lumMod val="85000"/>
                    <a:lumOff val="15000"/>
                  </a:schemeClr>
                </a:solidFill>
                <a:miter/>
              </a:ln>
            </p:spPr>
            <p:txBody>
              <a:bodyPr vert="horz" wrap="square" lIns="91440" tIns="45720" rIns="91440" bIns="45720" rtlCol="0" anchor="ctr"/>
              <a:lstStyle/>
              <a:p>
                <a:pPr algn="ctr"/>
                <a:endParaRPr kumimoji="1" lang="zh-CN" altLang="en-US"/>
              </a:p>
            </p:txBody>
          </p:sp>
        </p:grpSp>
        <p:grpSp>
          <p:nvGrpSpPr>
            <p:cNvPr id="33" name="组合 32"/>
            <p:cNvGrpSpPr/>
            <p:nvPr/>
          </p:nvGrpSpPr>
          <p:grpSpPr>
            <a:xfrm>
              <a:off x="11195833" y="3579552"/>
              <a:ext cx="1992332" cy="1992332"/>
              <a:chOff x="11195833" y="3579552"/>
              <a:chExt cx="1992332" cy="1992332"/>
            </a:xfrm>
          </p:grpSpPr>
          <p:sp>
            <p:nvSpPr>
              <p:cNvPr id="34" name="标题 1"/>
              <p:cNvSpPr txBox="1"/>
              <p:nvPr/>
            </p:nvSpPr>
            <p:spPr>
              <a:xfrm>
                <a:off x="11881877" y="4503175"/>
                <a:ext cx="121192" cy="192594"/>
              </a:xfrm>
              <a:prstGeom prst="ellipse">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35" name="标题 1"/>
              <p:cNvSpPr txBox="1"/>
              <p:nvPr/>
            </p:nvSpPr>
            <p:spPr>
              <a:xfrm rot="8100000">
                <a:off x="11487603" y="3871323"/>
                <a:ext cx="1408791" cy="1408792"/>
              </a:xfrm>
              <a:prstGeom prst="arc">
                <a:avLst>
                  <a:gd name="adj1" fmla="val 15692003"/>
                  <a:gd name="adj2" fmla="val 20346769"/>
                </a:avLst>
              </a:prstGeom>
              <a:noFill/>
              <a:ln w="12700" cap="sq">
                <a:solidFill>
                  <a:schemeClr val="tx1">
                    <a:lumMod val="85000"/>
                    <a:lumOff val="15000"/>
                  </a:schemeClr>
                </a:solidFill>
                <a:miter/>
              </a:ln>
            </p:spPr>
            <p:txBody>
              <a:bodyPr vert="horz" wrap="square" lIns="91440" tIns="45720" rIns="91440" bIns="45720" rtlCol="0" anchor="ctr"/>
              <a:lstStyle/>
              <a:p>
                <a:pPr algn="ctr"/>
                <a:endParaRPr kumimoji="1" lang="zh-CN" altLang="en-US"/>
              </a:p>
            </p:txBody>
          </p:sp>
        </p:grpSp>
      </p:grpSp>
      <p:sp>
        <p:nvSpPr>
          <p:cNvPr id="36" name="标题 1"/>
          <p:cNvSpPr txBox="1"/>
          <p:nvPr/>
        </p:nvSpPr>
        <p:spPr>
          <a:xfrm>
            <a:off x="660400" y="923610"/>
            <a:ext cx="1538877" cy="191096"/>
          </a:xfrm>
          <a:custGeom>
            <a:avLst/>
            <a:gdLst>
              <a:gd name="connsiteX0" fmla="*/ 300742 w 1046688"/>
              <a:gd name="connsiteY0" fmla="*/ 125157 h 129977"/>
              <a:gd name="connsiteX1" fmla="*/ 300905 w 1046688"/>
              <a:gd name="connsiteY1" fmla="*/ 125190 h 129977"/>
              <a:gd name="connsiteX2" fmla="*/ 300580 w 1046688"/>
              <a:gd name="connsiteY2" fmla="*/ 125190 h 129977"/>
              <a:gd name="connsiteX3" fmla="*/ 394939 w 1046688"/>
              <a:gd name="connsiteY3" fmla="*/ 24503 h 129977"/>
              <a:gd name="connsiteX4" fmla="*/ 389584 w 1046688"/>
              <a:gd name="connsiteY4" fmla="*/ 29857 h 129977"/>
              <a:gd name="connsiteX5" fmla="*/ 389584 w 1046688"/>
              <a:gd name="connsiteY5" fmla="*/ 56956 h 129977"/>
              <a:gd name="connsiteX6" fmla="*/ 394777 w 1046688"/>
              <a:gd name="connsiteY6" fmla="*/ 62311 h 129977"/>
              <a:gd name="connsiteX7" fmla="*/ 394939 w 1046688"/>
              <a:gd name="connsiteY7" fmla="*/ 62311 h 129977"/>
              <a:gd name="connsiteX8" fmla="*/ 428123 w 1046688"/>
              <a:gd name="connsiteY8" fmla="*/ 62311 h 129977"/>
              <a:gd name="connsiteX9" fmla="*/ 447433 w 1046688"/>
              <a:gd name="connsiteY9" fmla="*/ 44218 h 129977"/>
              <a:gd name="connsiteX10" fmla="*/ 429689 w 1046688"/>
              <a:gd name="connsiteY10" fmla="*/ 24528 h 129977"/>
              <a:gd name="connsiteX11" fmla="*/ 428610 w 1046688"/>
              <a:gd name="connsiteY11" fmla="*/ 24503 h 129977"/>
              <a:gd name="connsiteX12" fmla="*/ 983160 w 1046688"/>
              <a:gd name="connsiteY12" fmla="*/ 24016 h 129977"/>
              <a:gd name="connsiteX13" fmla="*/ 983160 w 1046688"/>
              <a:gd name="connsiteY13" fmla="*/ 24503 h 129977"/>
              <a:gd name="connsiteX14" fmla="*/ 941133 w 1046688"/>
              <a:gd name="connsiteY14" fmla="*/ 66368 h 129977"/>
              <a:gd name="connsiteX15" fmla="*/ 982998 w 1046688"/>
              <a:gd name="connsiteY15" fmla="*/ 108395 h 129977"/>
              <a:gd name="connsiteX16" fmla="*/ 1025025 w 1046688"/>
              <a:gd name="connsiteY16" fmla="*/ 66530 h 129977"/>
              <a:gd name="connsiteX17" fmla="*/ 1025025 w 1046688"/>
              <a:gd name="connsiteY17" fmla="*/ 66449 h 129977"/>
              <a:gd name="connsiteX18" fmla="*/ 983404 w 1046688"/>
              <a:gd name="connsiteY18" fmla="*/ 24018 h 129977"/>
              <a:gd name="connsiteX19" fmla="*/ 983160 w 1046688"/>
              <a:gd name="connsiteY19" fmla="*/ 24016 h 129977"/>
              <a:gd name="connsiteX20" fmla="*/ 712578 w 1046688"/>
              <a:gd name="connsiteY20" fmla="*/ 21906 h 129977"/>
              <a:gd name="connsiteX21" fmla="*/ 670632 w 1046688"/>
              <a:gd name="connsiteY21" fmla="*/ 63852 h 129977"/>
              <a:gd name="connsiteX22" fmla="*/ 712578 w 1046688"/>
              <a:gd name="connsiteY22" fmla="*/ 105798 h 129977"/>
              <a:gd name="connsiteX23" fmla="*/ 754524 w 1046688"/>
              <a:gd name="connsiteY23" fmla="*/ 63852 h 129977"/>
              <a:gd name="connsiteX24" fmla="*/ 754524 w 1046688"/>
              <a:gd name="connsiteY24" fmla="*/ 63771 h 129977"/>
              <a:gd name="connsiteX25" fmla="*/ 712578 w 1046688"/>
              <a:gd name="connsiteY25" fmla="*/ 21906 h 129977"/>
              <a:gd name="connsiteX26" fmla="*/ 171172 w 1046688"/>
              <a:gd name="connsiteY26" fmla="*/ 21744 h 129977"/>
              <a:gd name="connsiteX27" fmla="*/ 171172 w 1046688"/>
              <a:gd name="connsiteY27" fmla="*/ 22068 h 129977"/>
              <a:gd name="connsiteX28" fmla="*/ 128983 w 1046688"/>
              <a:gd name="connsiteY28" fmla="*/ 64096 h 129977"/>
              <a:gd name="connsiteX29" fmla="*/ 171010 w 1046688"/>
              <a:gd name="connsiteY29" fmla="*/ 106285 h 129977"/>
              <a:gd name="connsiteX30" fmla="*/ 213200 w 1046688"/>
              <a:gd name="connsiteY30" fmla="*/ 64258 h 129977"/>
              <a:gd name="connsiteX31" fmla="*/ 213200 w 1046688"/>
              <a:gd name="connsiteY31" fmla="*/ 64096 h 129977"/>
              <a:gd name="connsiteX32" fmla="*/ 171335 w 1046688"/>
              <a:gd name="connsiteY32" fmla="*/ 21745 h 129977"/>
              <a:gd name="connsiteX33" fmla="*/ 171172 w 1046688"/>
              <a:gd name="connsiteY33" fmla="*/ 21744 h 129977"/>
              <a:gd name="connsiteX34" fmla="*/ 372952 w 1046688"/>
              <a:gd name="connsiteY34" fmla="*/ 2921 h 129977"/>
              <a:gd name="connsiteX35" fmla="*/ 427636 w 1046688"/>
              <a:gd name="connsiteY35" fmla="*/ 2921 h 129977"/>
              <a:gd name="connsiteX36" fmla="*/ 456520 w 1046688"/>
              <a:gd name="connsiteY36" fmla="*/ 14280 h 129977"/>
              <a:gd name="connsiteX37" fmla="*/ 469177 w 1046688"/>
              <a:gd name="connsiteY37" fmla="*/ 42028 h 129977"/>
              <a:gd name="connsiteX38" fmla="*/ 450272 w 1046688"/>
              <a:gd name="connsiteY38" fmla="*/ 77808 h 129977"/>
              <a:gd name="connsiteX39" fmla="*/ 448244 w 1046688"/>
              <a:gd name="connsiteY39" fmla="*/ 84542 h 129977"/>
              <a:gd name="connsiteX40" fmla="*/ 463984 w 1046688"/>
              <a:gd name="connsiteY40" fmla="*/ 117563 h 129977"/>
              <a:gd name="connsiteX41" fmla="*/ 461404 w 1046688"/>
              <a:gd name="connsiteY41" fmla="*/ 124684 h 129977"/>
              <a:gd name="connsiteX42" fmla="*/ 459116 w 1046688"/>
              <a:gd name="connsiteY42" fmla="*/ 125190 h 129977"/>
              <a:gd name="connsiteX43" fmla="*/ 447676 w 1046688"/>
              <a:gd name="connsiteY43" fmla="*/ 125190 h 129977"/>
              <a:gd name="connsiteX44" fmla="*/ 442889 w 1046688"/>
              <a:gd name="connsiteY44" fmla="*/ 122188 h 129977"/>
              <a:gd name="connsiteX45" fmla="*/ 426095 w 1046688"/>
              <a:gd name="connsiteY45" fmla="*/ 87057 h 129977"/>
              <a:gd name="connsiteX46" fmla="*/ 421308 w 1046688"/>
              <a:gd name="connsiteY46" fmla="*/ 84055 h 129977"/>
              <a:gd name="connsiteX47" fmla="*/ 394939 w 1046688"/>
              <a:gd name="connsiteY47" fmla="*/ 84055 h 129977"/>
              <a:gd name="connsiteX48" fmla="*/ 389584 w 1046688"/>
              <a:gd name="connsiteY48" fmla="*/ 89246 h 129977"/>
              <a:gd name="connsiteX49" fmla="*/ 389584 w 1046688"/>
              <a:gd name="connsiteY49" fmla="*/ 89410 h 129977"/>
              <a:gd name="connsiteX50" fmla="*/ 389584 w 1046688"/>
              <a:gd name="connsiteY50" fmla="*/ 119835 h 129977"/>
              <a:gd name="connsiteX51" fmla="*/ 384229 w 1046688"/>
              <a:gd name="connsiteY51" fmla="*/ 125190 h 129977"/>
              <a:gd name="connsiteX52" fmla="*/ 372952 w 1046688"/>
              <a:gd name="connsiteY52" fmla="*/ 125190 h 129977"/>
              <a:gd name="connsiteX53" fmla="*/ 367597 w 1046688"/>
              <a:gd name="connsiteY53" fmla="*/ 119835 h 129977"/>
              <a:gd name="connsiteX54" fmla="*/ 367597 w 1046688"/>
              <a:gd name="connsiteY54" fmla="*/ 8276 h 129977"/>
              <a:gd name="connsiteX55" fmla="*/ 372952 w 1046688"/>
              <a:gd name="connsiteY55" fmla="*/ 2921 h 129977"/>
              <a:gd name="connsiteX56" fmla="*/ 250115 w 1046688"/>
              <a:gd name="connsiteY56" fmla="*/ 2921 h 129977"/>
              <a:gd name="connsiteX57" fmla="*/ 261311 w 1046688"/>
              <a:gd name="connsiteY57" fmla="*/ 2921 h 129977"/>
              <a:gd name="connsiteX58" fmla="*/ 266342 w 1046688"/>
              <a:gd name="connsiteY58" fmla="*/ 8276 h 129977"/>
              <a:gd name="connsiteX59" fmla="*/ 266342 w 1046688"/>
              <a:gd name="connsiteY59" fmla="*/ 68721 h 129977"/>
              <a:gd name="connsiteX60" fmla="*/ 298633 w 1046688"/>
              <a:gd name="connsiteY60" fmla="*/ 104798 h 129977"/>
              <a:gd name="connsiteX61" fmla="*/ 334713 w 1046688"/>
              <a:gd name="connsiteY61" fmla="*/ 72504 h 129977"/>
              <a:gd name="connsiteX62" fmla="*/ 334738 w 1046688"/>
              <a:gd name="connsiteY62" fmla="*/ 69207 h 129977"/>
              <a:gd name="connsiteX63" fmla="*/ 334738 w 1046688"/>
              <a:gd name="connsiteY63" fmla="*/ 8276 h 129977"/>
              <a:gd name="connsiteX64" fmla="*/ 340092 w 1046688"/>
              <a:gd name="connsiteY64" fmla="*/ 2921 h 129977"/>
              <a:gd name="connsiteX65" fmla="*/ 351370 w 1046688"/>
              <a:gd name="connsiteY65" fmla="*/ 2921 h 129977"/>
              <a:gd name="connsiteX66" fmla="*/ 356644 w 1046688"/>
              <a:gd name="connsiteY66" fmla="*/ 8276 h 129977"/>
              <a:gd name="connsiteX67" fmla="*/ 356644 w 1046688"/>
              <a:gd name="connsiteY67" fmla="*/ 69126 h 129977"/>
              <a:gd name="connsiteX68" fmla="*/ 322402 w 1046688"/>
              <a:gd name="connsiteY68" fmla="*/ 120784 h 129977"/>
              <a:gd name="connsiteX69" fmla="*/ 300742 w 1046688"/>
              <a:gd name="connsiteY69" fmla="*/ 125157 h 129977"/>
              <a:gd name="connsiteX70" fmla="*/ 279078 w 1046688"/>
              <a:gd name="connsiteY70" fmla="*/ 120816 h 129977"/>
              <a:gd name="connsiteX71" fmla="*/ 244760 w 1046688"/>
              <a:gd name="connsiteY71" fmla="*/ 69207 h 129977"/>
              <a:gd name="connsiteX72" fmla="*/ 244760 w 1046688"/>
              <a:gd name="connsiteY72" fmla="*/ 69126 h 129977"/>
              <a:gd name="connsiteX73" fmla="*/ 244760 w 1046688"/>
              <a:gd name="connsiteY73" fmla="*/ 8276 h 129977"/>
              <a:gd name="connsiteX74" fmla="*/ 250115 w 1046688"/>
              <a:gd name="connsiteY74" fmla="*/ 2921 h 129977"/>
              <a:gd name="connsiteX75" fmla="*/ 5334 w 1046688"/>
              <a:gd name="connsiteY75" fmla="*/ 2840 h 129977"/>
              <a:gd name="connsiteX76" fmla="*/ 15882 w 1046688"/>
              <a:gd name="connsiteY76" fmla="*/ 2840 h 129977"/>
              <a:gd name="connsiteX77" fmla="*/ 20263 w 1046688"/>
              <a:gd name="connsiteY77" fmla="*/ 5112 h 129977"/>
              <a:gd name="connsiteX78" fmla="*/ 52717 w 1046688"/>
              <a:gd name="connsiteY78" fmla="*/ 50953 h 129977"/>
              <a:gd name="connsiteX79" fmla="*/ 57098 w 1046688"/>
              <a:gd name="connsiteY79" fmla="*/ 53143 h 129977"/>
              <a:gd name="connsiteX80" fmla="*/ 61398 w 1046688"/>
              <a:gd name="connsiteY80" fmla="*/ 50953 h 129977"/>
              <a:gd name="connsiteX81" fmla="*/ 93851 w 1046688"/>
              <a:gd name="connsiteY81" fmla="*/ 5112 h 129977"/>
              <a:gd name="connsiteX82" fmla="*/ 98233 w 1046688"/>
              <a:gd name="connsiteY82" fmla="*/ 2840 h 129977"/>
              <a:gd name="connsiteX83" fmla="*/ 108780 w 1046688"/>
              <a:gd name="connsiteY83" fmla="*/ 2840 h 129977"/>
              <a:gd name="connsiteX84" fmla="*/ 114196 w 1046688"/>
              <a:gd name="connsiteY84" fmla="*/ 8134 h 129977"/>
              <a:gd name="connsiteX85" fmla="*/ 113161 w 1046688"/>
              <a:gd name="connsiteY85" fmla="*/ 11359 h 129977"/>
              <a:gd name="connsiteX86" fmla="*/ 69592 w 1046688"/>
              <a:gd name="connsiteY86" fmla="*/ 71317 h 129977"/>
              <a:gd name="connsiteX87" fmla="*/ 68132 w 1046688"/>
              <a:gd name="connsiteY87" fmla="*/ 75942 h 129977"/>
              <a:gd name="connsiteX88" fmla="*/ 68132 w 1046688"/>
              <a:gd name="connsiteY88" fmla="*/ 119835 h 129977"/>
              <a:gd name="connsiteX89" fmla="*/ 62777 w 1046688"/>
              <a:gd name="connsiteY89" fmla="*/ 125190 h 129977"/>
              <a:gd name="connsiteX90" fmla="*/ 51337 w 1046688"/>
              <a:gd name="connsiteY90" fmla="*/ 125190 h 129977"/>
              <a:gd name="connsiteX91" fmla="*/ 45982 w 1046688"/>
              <a:gd name="connsiteY91" fmla="*/ 119835 h 129977"/>
              <a:gd name="connsiteX92" fmla="*/ 45982 w 1046688"/>
              <a:gd name="connsiteY92" fmla="*/ 75942 h 129977"/>
              <a:gd name="connsiteX93" fmla="*/ 44522 w 1046688"/>
              <a:gd name="connsiteY93" fmla="*/ 71317 h 129977"/>
              <a:gd name="connsiteX94" fmla="*/ 1034 w 1046688"/>
              <a:gd name="connsiteY94" fmla="*/ 11359 h 129977"/>
              <a:gd name="connsiteX95" fmla="*/ 2190 w 1046688"/>
              <a:gd name="connsiteY95" fmla="*/ 3876 h 129977"/>
              <a:gd name="connsiteX96" fmla="*/ 5334 w 1046688"/>
              <a:gd name="connsiteY96" fmla="*/ 2840 h 129977"/>
              <a:gd name="connsiteX97" fmla="*/ 982998 w 1046688"/>
              <a:gd name="connsiteY97" fmla="*/ 2759 h 129977"/>
              <a:gd name="connsiteX98" fmla="*/ 1046688 w 1046688"/>
              <a:gd name="connsiteY98" fmla="*/ 66287 h 129977"/>
              <a:gd name="connsiteX99" fmla="*/ 1046688 w 1046688"/>
              <a:gd name="connsiteY99" fmla="*/ 66368 h 129977"/>
              <a:gd name="connsiteX100" fmla="*/ 983160 w 1046688"/>
              <a:gd name="connsiteY100" fmla="*/ 129977 h 129977"/>
              <a:gd name="connsiteX101" fmla="*/ 919470 w 1046688"/>
              <a:gd name="connsiteY101" fmla="*/ 66449 h 129977"/>
              <a:gd name="connsiteX102" fmla="*/ 982998 w 1046688"/>
              <a:gd name="connsiteY102" fmla="*/ 2759 h 129977"/>
              <a:gd name="connsiteX103" fmla="*/ 550311 w 1046688"/>
              <a:gd name="connsiteY103" fmla="*/ 1785 h 129977"/>
              <a:gd name="connsiteX104" fmla="*/ 561994 w 1046688"/>
              <a:gd name="connsiteY104" fmla="*/ 1785 h 129977"/>
              <a:gd name="connsiteX105" fmla="*/ 567349 w 1046688"/>
              <a:gd name="connsiteY105" fmla="*/ 7140 h 129977"/>
              <a:gd name="connsiteX106" fmla="*/ 567349 w 1046688"/>
              <a:gd name="connsiteY106" fmla="*/ 99227 h 129977"/>
              <a:gd name="connsiteX107" fmla="*/ 572704 w 1046688"/>
              <a:gd name="connsiteY107" fmla="*/ 104582 h 129977"/>
              <a:gd name="connsiteX108" fmla="*/ 638990 w 1046688"/>
              <a:gd name="connsiteY108" fmla="*/ 104582 h 129977"/>
              <a:gd name="connsiteX109" fmla="*/ 644345 w 1046688"/>
              <a:gd name="connsiteY109" fmla="*/ 109936 h 129977"/>
              <a:gd name="connsiteX110" fmla="*/ 644345 w 1046688"/>
              <a:gd name="connsiteY110" fmla="*/ 120727 h 129977"/>
              <a:gd name="connsiteX111" fmla="*/ 639152 w 1046688"/>
              <a:gd name="connsiteY111" fmla="*/ 126082 h 129977"/>
              <a:gd name="connsiteX112" fmla="*/ 638990 w 1046688"/>
              <a:gd name="connsiteY112" fmla="*/ 126082 h 129977"/>
              <a:gd name="connsiteX113" fmla="*/ 550311 w 1046688"/>
              <a:gd name="connsiteY113" fmla="*/ 126082 h 129977"/>
              <a:gd name="connsiteX114" fmla="*/ 544956 w 1046688"/>
              <a:gd name="connsiteY114" fmla="*/ 120727 h 129977"/>
              <a:gd name="connsiteX115" fmla="*/ 544956 w 1046688"/>
              <a:gd name="connsiteY115" fmla="*/ 7140 h 129977"/>
              <a:gd name="connsiteX116" fmla="*/ 550311 w 1046688"/>
              <a:gd name="connsiteY116" fmla="*/ 1785 h 129977"/>
              <a:gd name="connsiteX117" fmla="*/ 848153 w 1046688"/>
              <a:gd name="connsiteY117" fmla="*/ 162 h 129977"/>
              <a:gd name="connsiteX118" fmla="*/ 886286 w 1046688"/>
              <a:gd name="connsiteY118" fmla="*/ 13306 h 129977"/>
              <a:gd name="connsiteX119" fmla="*/ 895292 w 1046688"/>
              <a:gd name="connsiteY119" fmla="*/ 21419 h 129977"/>
              <a:gd name="connsiteX120" fmla="*/ 895454 w 1046688"/>
              <a:gd name="connsiteY120" fmla="*/ 21651 h 129977"/>
              <a:gd name="connsiteX121" fmla="*/ 893993 w 1046688"/>
              <a:gd name="connsiteY121" fmla="*/ 28965 h 129977"/>
              <a:gd name="connsiteX122" fmla="*/ 884988 w 1046688"/>
              <a:gd name="connsiteY122" fmla="*/ 35293 h 129977"/>
              <a:gd name="connsiteX123" fmla="*/ 878091 w 1046688"/>
              <a:gd name="connsiteY123" fmla="*/ 34725 h 129977"/>
              <a:gd name="connsiteX124" fmla="*/ 875657 w 1046688"/>
              <a:gd name="connsiteY124" fmla="*/ 32454 h 129977"/>
              <a:gd name="connsiteX125" fmla="*/ 875089 w 1046688"/>
              <a:gd name="connsiteY125" fmla="*/ 32048 h 129977"/>
              <a:gd name="connsiteX126" fmla="*/ 848315 w 1046688"/>
              <a:gd name="connsiteY126" fmla="*/ 22312 h 129977"/>
              <a:gd name="connsiteX127" fmla="*/ 846530 w 1046688"/>
              <a:gd name="connsiteY127" fmla="*/ 22312 h 129977"/>
              <a:gd name="connsiteX128" fmla="*/ 843609 w 1046688"/>
              <a:gd name="connsiteY128" fmla="*/ 22312 h 129977"/>
              <a:gd name="connsiteX129" fmla="*/ 836145 w 1046688"/>
              <a:gd name="connsiteY129" fmla="*/ 23853 h 129977"/>
              <a:gd name="connsiteX130" fmla="*/ 807196 w 1046688"/>
              <a:gd name="connsiteY130" fmla="*/ 54903 h 129977"/>
              <a:gd name="connsiteX131" fmla="*/ 838985 w 1046688"/>
              <a:gd name="connsiteY131" fmla="*/ 104987 h 129977"/>
              <a:gd name="connsiteX132" fmla="*/ 842392 w 1046688"/>
              <a:gd name="connsiteY132" fmla="*/ 105636 h 129977"/>
              <a:gd name="connsiteX133" fmla="*/ 845232 w 1046688"/>
              <a:gd name="connsiteY133" fmla="*/ 104744 h 129977"/>
              <a:gd name="connsiteX134" fmla="*/ 853345 w 1046688"/>
              <a:gd name="connsiteY134" fmla="*/ 104744 h 129977"/>
              <a:gd name="connsiteX135" fmla="*/ 859593 w 1046688"/>
              <a:gd name="connsiteY135" fmla="*/ 103851 h 129977"/>
              <a:gd name="connsiteX136" fmla="*/ 860728 w 1046688"/>
              <a:gd name="connsiteY136" fmla="*/ 103851 h 129977"/>
              <a:gd name="connsiteX137" fmla="*/ 861864 w 1046688"/>
              <a:gd name="connsiteY137" fmla="*/ 103851 h 129977"/>
              <a:gd name="connsiteX138" fmla="*/ 866651 w 1046688"/>
              <a:gd name="connsiteY138" fmla="*/ 102148 h 129977"/>
              <a:gd name="connsiteX139" fmla="*/ 867625 w 1046688"/>
              <a:gd name="connsiteY139" fmla="*/ 101742 h 129977"/>
              <a:gd name="connsiteX140" fmla="*/ 868598 w 1046688"/>
              <a:gd name="connsiteY140" fmla="*/ 101336 h 129977"/>
              <a:gd name="connsiteX141" fmla="*/ 869572 w 1046688"/>
              <a:gd name="connsiteY141" fmla="*/ 100849 h 129977"/>
              <a:gd name="connsiteX142" fmla="*/ 871763 w 1046688"/>
              <a:gd name="connsiteY142" fmla="*/ 99714 h 129977"/>
              <a:gd name="connsiteX143" fmla="*/ 872412 w 1046688"/>
              <a:gd name="connsiteY143" fmla="*/ 99227 h 129977"/>
              <a:gd name="connsiteX144" fmla="*/ 886854 w 1046688"/>
              <a:gd name="connsiteY144" fmla="*/ 81215 h 129977"/>
              <a:gd name="connsiteX145" fmla="*/ 886042 w 1046688"/>
              <a:gd name="connsiteY145" fmla="*/ 76915 h 129977"/>
              <a:gd name="connsiteX146" fmla="*/ 882553 w 1046688"/>
              <a:gd name="connsiteY146" fmla="*/ 75455 h 129977"/>
              <a:gd name="connsiteX147" fmla="*/ 859106 w 1046688"/>
              <a:gd name="connsiteY147" fmla="*/ 75455 h 129977"/>
              <a:gd name="connsiteX148" fmla="*/ 853751 w 1046688"/>
              <a:gd name="connsiteY148" fmla="*/ 70100 h 129977"/>
              <a:gd name="connsiteX149" fmla="*/ 853751 w 1046688"/>
              <a:gd name="connsiteY149" fmla="*/ 59147 h 129977"/>
              <a:gd name="connsiteX150" fmla="*/ 853751 w 1046688"/>
              <a:gd name="connsiteY150" fmla="*/ 58983 h 129977"/>
              <a:gd name="connsiteX151" fmla="*/ 859106 w 1046688"/>
              <a:gd name="connsiteY151" fmla="*/ 53792 h 129977"/>
              <a:gd name="connsiteX152" fmla="*/ 907786 w 1046688"/>
              <a:gd name="connsiteY152" fmla="*/ 53792 h 129977"/>
              <a:gd name="connsiteX153" fmla="*/ 908192 w 1046688"/>
              <a:gd name="connsiteY153" fmla="*/ 53792 h 129977"/>
              <a:gd name="connsiteX154" fmla="*/ 908679 w 1046688"/>
              <a:gd name="connsiteY154" fmla="*/ 53792 h 129977"/>
              <a:gd name="connsiteX155" fmla="*/ 909896 w 1046688"/>
              <a:gd name="connsiteY155" fmla="*/ 58579 h 129977"/>
              <a:gd name="connsiteX156" fmla="*/ 909896 w 1046688"/>
              <a:gd name="connsiteY156" fmla="*/ 68477 h 129977"/>
              <a:gd name="connsiteX157" fmla="*/ 888557 w 1046688"/>
              <a:gd name="connsiteY157" fmla="*/ 115940 h 129977"/>
              <a:gd name="connsiteX158" fmla="*/ 886610 w 1046688"/>
              <a:gd name="connsiteY158" fmla="*/ 117644 h 129977"/>
              <a:gd name="connsiteX159" fmla="*/ 885556 w 1046688"/>
              <a:gd name="connsiteY159" fmla="*/ 118456 h 129977"/>
              <a:gd name="connsiteX160" fmla="*/ 883527 w 1046688"/>
              <a:gd name="connsiteY160" fmla="*/ 119916 h 129977"/>
              <a:gd name="connsiteX161" fmla="*/ 882472 w 1046688"/>
              <a:gd name="connsiteY161" fmla="*/ 120646 h 129977"/>
              <a:gd name="connsiteX162" fmla="*/ 880444 w 1046688"/>
              <a:gd name="connsiteY162" fmla="*/ 121944 h 129977"/>
              <a:gd name="connsiteX163" fmla="*/ 879389 w 1046688"/>
              <a:gd name="connsiteY163" fmla="*/ 122593 h 129977"/>
              <a:gd name="connsiteX164" fmla="*/ 877280 w 1046688"/>
              <a:gd name="connsiteY164" fmla="*/ 123810 h 129977"/>
              <a:gd name="connsiteX165" fmla="*/ 876793 w 1046688"/>
              <a:gd name="connsiteY165" fmla="*/ 123810 h 129977"/>
              <a:gd name="connsiteX166" fmla="*/ 873385 w 1046688"/>
              <a:gd name="connsiteY166" fmla="*/ 125433 h 129977"/>
              <a:gd name="connsiteX167" fmla="*/ 872817 w 1046688"/>
              <a:gd name="connsiteY167" fmla="*/ 125433 h 129977"/>
              <a:gd name="connsiteX168" fmla="*/ 870627 w 1046688"/>
              <a:gd name="connsiteY168" fmla="*/ 126244 h 129977"/>
              <a:gd name="connsiteX169" fmla="*/ 869572 w 1046688"/>
              <a:gd name="connsiteY169" fmla="*/ 126244 h 129977"/>
              <a:gd name="connsiteX170" fmla="*/ 868923 w 1046688"/>
              <a:gd name="connsiteY170" fmla="*/ 126244 h 129977"/>
              <a:gd name="connsiteX171" fmla="*/ 867138 w 1046688"/>
              <a:gd name="connsiteY171" fmla="*/ 126893 h 129977"/>
              <a:gd name="connsiteX172" fmla="*/ 866408 w 1046688"/>
              <a:gd name="connsiteY172" fmla="*/ 126893 h 129977"/>
              <a:gd name="connsiteX173" fmla="*/ 865353 w 1046688"/>
              <a:gd name="connsiteY173" fmla="*/ 126893 h 129977"/>
              <a:gd name="connsiteX174" fmla="*/ 864623 w 1046688"/>
              <a:gd name="connsiteY174" fmla="*/ 126893 h 129977"/>
              <a:gd name="connsiteX175" fmla="*/ 863000 w 1046688"/>
              <a:gd name="connsiteY175" fmla="*/ 127299 h 129977"/>
              <a:gd name="connsiteX176" fmla="*/ 862108 w 1046688"/>
              <a:gd name="connsiteY176" fmla="*/ 127299 h 129977"/>
              <a:gd name="connsiteX177" fmla="*/ 861134 w 1046688"/>
              <a:gd name="connsiteY177" fmla="*/ 127299 h 129977"/>
              <a:gd name="connsiteX178" fmla="*/ 860242 w 1046688"/>
              <a:gd name="connsiteY178" fmla="*/ 127299 h 129977"/>
              <a:gd name="connsiteX179" fmla="*/ 858700 w 1046688"/>
              <a:gd name="connsiteY179" fmla="*/ 127299 h 129977"/>
              <a:gd name="connsiteX180" fmla="*/ 857727 w 1046688"/>
              <a:gd name="connsiteY180" fmla="*/ 127299 h 129977"/>
              <a:gd name="connsiteX181" fmla="*/ 856753 w 1046688"/>
              <a:gd name="connsiteY181" fmla="*/ 127299 h 129977"/>
              <a:gd name="connsiteX182" fmla="*/ 855698 w 1046688"/>
              <a:gd name="connsiteY182" fmla="*/ 127299 h 129977"/>
              <a:gd name="connsiteX183" fmla="*/ 854238 w 1046688"/>
              <a:gd name="connsiteY183" fmla="*/ 127299 h 129977"/>
              <a:gd name="connsiteX184" fmla="*/ 848153 w 1046688"/>
              <a:gd name="connsiteY184" fmla="*/ 127299 h 129977"/>
              <a:gd name="connsiteX185" fmla="*/ 843609 w 1046688"/>
              <a:gd name="connsiteY185" fmla="*/ 127299 h 129977"/>
              <a:gd name="connsiteX186" fmla="*/ 782313 w 1046688"/>
              <a:gd name="connsiteY186" fmla="*/ 61459 h 129977"/>
              <a:gd name="connsiteX187" fmla="*/ 848153 w 1046688"/>
              <a:gd name="connsiteY187" fmla="*/ 162 h 129977"/>
              <a:gd name="connsiteX188" fmla="*/ 712578 w 1046688"/>
              <a:gd name="connsiteY188" fmla="*/ 162 h 129977"/>
              <a:gd name="connsiteX189" fmla="*/ 776187 w 1046688"/>
              <a:gd name="connsiteY189" fmla="*/ 63771 h 129977"/>
              <a:gd name="connsiteX190" fmla="*/ 712578 w 1046688"/>
              <a:gd name="connsiteY190" fmla="*/ 127380 h 129977"/>
              <a:gd name="connsiteX191" fmla="*/ 648969 w 1046688"/>
              <a:gd name="connsiteY191" fmla="*/ 63771 h 129977"/>
              <a:gd name="connsiteX192" fmla="*/ 712578 w 1046688"/>
              <a:gd name="connsiteY192" fmla="*/ 162 h 129977"/>
              <a:gd name="connsiteX193" fmla="*/ 171172 w 1046688"/>
              <a:gd name="connsiteY193" fmla="*/ 0 h 129977"/>
              <a:gd name="connsiteX194" fmla="*/ 234943 w 1046688"/>
              <a:gd name="connsiteY194" fmla="*/ 63771 h 129977"/>
              <a:gd name="connsiteX195" fmla="*/ 171172 w 1046688"/>
              <a:gd name="connsiteY195" fmla="*/ 127542 h 129977"/>
              <a:gd name="connsiteX196" fmla="*/ 107401 w 1046688"/>
              <a:gd name="connsiteY196" fmla="*/ 63771 h 129977"/>
              <a:gd name="connsiteX197" fmla="*/ 171172 w 1046688"/>
              <a:gd name="connsiteY197" fmla="*/ 0 h 129977"/>
            </a:gdLst>
            <a:ahLst/>
            <a:cxnLst/>
            <a:rect l="l" t="t" r="r" b="b"/>
            <a:pathLst>
              <a:path w="1046688" h="129977">
                <a:moveTo>
                  <a:pt x="300742" y="125157"/>
                </a:moveTo>
                <a:lnTo>
                  <a:pt x="300905" y="125190"/>
                </a:lnTo>
                <a:lnTo>
                  <a:pt x="300580" y="125190"/>
                </a:lnTo>
                <a:close/>
                <a:moveTo>
                  <a:pt x="394939" y="24503"/>
                </a:moveTo>
                <a:cubicBezTo>
                  <a:pt x="391986" y="24503"/>
                  <a:pt x="389584" y="26900"/>
                  <a:pt x="389584" y="29857"/>
                </a:cubicBezTo>
                <a:lnTo>
                  <a:pt x="389584" y="56956"/>
                </a:lnTo>
                <a:cubicBezTo>
                  <a:pt x="389536" y="59868"/>
                  <a:pt x="391864" y="62266"/>
                  <a:pt x="394777" y="62311"/>
                </a:cubicBezTo>
                <a:cubicBezTo>
                  <a:pt x="394834" y="62312"/>
                  <a:pt x="394882" y="62312"/>
                  <a:pt x="394939" y="62311"/>
                </a:cubicBezTo>
                <a:lnTo>
                  <a:pt x="428123" y="62311"/>
                </a:lnTo>
                <a:cubicBezTo>
                  <a:pt x="438346" y="62372"/>
                  <a:pt x="446832" y="54423"/>
                  <a:pt x="447433" y="44218"/>
                </a:cubicBezTo>
                <a:cubicBezTo>
                  <a:pt x="447968" y="33881"/>
                  <a:pt x="440025" y="25066"/>
                  <a:pt x="429689" y="24528"/>
                </a:cubicBezTo>
                <a:cubicBezTo>
                  <a:pt x="429332" y="24509"/>
                  <a:pt x="428967" y="24500"/>
                  <a:pt x="428610" y="24503"/>
                </a:cubicBezTo>
                <a:close/>
                <a:moveTo>
                  <a:pt x="983160" y="24016"/>
                </a:moveTo>
                <a:lnTo>
                  <a:pt x="983160" y="24503"/>
                </a:lnTo>
                <a:cubicBezTo>
                  <a:pt x="959996" y="24458"/>
                  <a:pt x="941181" y="43202"/>
                  <a:pt x="941133" y="66368"/>
                </a:cubicBezTo>
                <a:cubicBezTo>
                  <a:pt x="941084" y="89534"/>
                  <a:pt x="959834" y="108351"/>
                  <a:pt x="982998" y="108395"/>
                </a:cubicBezTo>
                <a:cubicBezTo>
                  <a:pt x="1006162" y="108440"/>
                  <a:pt x="1024977" y="89696"/>
                  <a:pt x="1025025" y="66530"/>
                </a:cubicBezTo>
                <a:cubicBezTo>
                  <a:pt x="1025025" y="66504"/>
                  <a:pt x="1025025" y="66476"/>
                  <a:pt x="1025025" y="66449"/>
                </a:cubicBezTo>
                <a:cubicBezTo>
                  <a:pt x="1025252" y="43239"/>
                  <a:pt x="1006616" y="24242"/>
                  <a:pt x="983404" y="24018"/>
                </a:cubicBezTo>
                <a:cubicBezTo>
                  <a:pt x="983322" y="24017"/>
                  <a:pt x="983241" y="24016"/>
                  <a:pt x="983160" y="24016"/>
                </a:cubicBezTo>
                <a:close/>
                <a:moveTo>
                  <a:pt x="712578" y="21906"/>
                </a:moveTo>
                <a:cubicBezTo>
                  <a:pt x="689414" y="21906"/>
                  <a:pt x="670632" y="40686"/>
                  <a:pt x="670632" y="63852"/>
                </a:cubicBezTo>
                <a:cubicBezTo>
                  <a:pt x="670632" y="87018"/>
                  <a:pt x="689414" y="105798"/>
                  <a:pt x="712578" y="105798"/>
                </a:cubicBezTo>
                <a:cubicBezTo>
                  <a:pt x="735742" y="105798"/>
                  <a:pt x="754524" y="87018"/>
                  <a:pt x="754524" y="63852"/>
                </a:cubicBezTo>
                <a:cubicBezTo>
                  <a:pt x="754524" y="63825"/>
                  <a:pt x="754524" y="63798"/>
                  <a:pt x="754524" y="63771"/>
                </a:cubicBezTo>
                <a:cubicBezTo>
                  <a:pt x="754476" y="40636"/>
                  <a:pt x="735709" y="21906"/>
                  <a:pt x="712578" y="21906"/>
                </a:cubicBezTo>
                <a:close/>
                <a:moveTo>
                  <a:pt x="171172" y="21744"/>
                </a:moveTo>
                <a:lnTo>
                  <a:pt x="171172" y="22068"/>
                </a:lnTo>
                <a:cubicBezTo>
                  <a:pt x="147916" y="22024"/>
                  <a:pt x="129027" y="40840"/>
                  <a:pt x="128983" y="64096"/>
                </a:cubicBezTo>
                <a:cubicBezTo>
                  <a:pt x="128938" y="87352"/>
                  <a:pt x="147755" y="106241"/>
                  <a:pt x="171010" y="106285"/>
                </a:cubicBezTo>
                <a:cubicBezTo>
                  <a:pt x="194263" y="106330"/>
                  <a:pt x="213151" y="87513"/>
                  <a:pt x="213200" y="64258"/>
                </a:cubicBezTo>
                <a:cubicBezTo>
                  <a:pt x="213200" y="64204"/>
                  <a:pt x="213200" y="64150"/>
                  <a:pt x="213200" y="64096"/>
                </a:cubicBezTo>
                <a:cubicBezTo>
                  <a:pt x="213338" y="40840"/>
                  <a:pt x="194587" y="21879"/>
                  <a:pt x="171335" y="21745"/>
                </a:cubicBezTo>
                <a:cubicBezTo>
                  <a:pt x="171278" y="21744"/>
                  <a:pt x="171229" y="21744"/>
                  <a:pt x="171172" y="21744"/>
                </a:cubicBezTo>
                <a:close/>
                <a:moveTo>
                  <a:pt x="372952" y="2921"/>
                </a:moveTo>
                <a:lnTo>
                  <a:pt x="427636" y="2921"/>
                </a:lnTo>
                <a:cubicBezTo>
                  <a:pt x="438354" y="2908"/>
                  <a:pt x="448682" y="6968"/>
                  <a:pt x="456520" y="14280"/>
                </a:cubicBezTo>
                <a:cubicBezTo>
                  <a:pt x="464292" y="21457"/>
                  <a:pt x="468852" y="31455"/>
                  <a:pt x="469177" y="42028"/>
                </a:cubicBezTo>
                <a:cubicBezTo>
                  <a:pt x="469599" y="56447"/>
                  <a:pt x="462426" y="70031"/>
                  <a:pt x="450272" y="77808"/>
                </a:cubicBezTo>
                <a:cubicBezTo>
                  <a:pt x="447944" y="79183"/>
                  <a:pt x="447068" y="82111"/>
                  <a:pt x="448244" y="84542"/>
                </a:cubicBezTo>
                <a:lnTo>
                  <a:pt x="463984" y="117563"/>
                </a:lnTo>
                <a:cubicBezTo>
                  <a:pt x="465242" y="120241"/>
                  <a:pt x="464081" y="123429"/>
                  <a:pt x="461404" y="124684"/>
                </a:cubicBezTo>
                <a:cubicBezTo>
                  <a:pt x="460690" y="125020"/>
                  <a:pt x="459911" y="125192"/>
                  <a:pt x="459116" y="125190"/>
                </a:cubicBezTo>
                <a:lnTo>
                  <a:pt x="447676" y="125190"/>
                </a:lnTo>
                <a:cubicBezTo>
                  <a:pt x="445632" y="125200"/>
                  <a:pt x="443765" y="124031"/>
                  <a:pt x="442889" y="122188"/>
                </a:cubicBezTo>
                <a:lnTo>
                  <a:pt x="426095" y="87057"/>
                </a:lnTo>
                <a:cubicBezTo>
                  <a:pt x="425235" y="85200"/>
                  <a:pt x="423352" y="84024"/>
                  <a:pt x="421308" y="84055"/>
                </a:cubicBezTo>
                <a:lnTo>
                  <a:pt x="394939" y="84055"/>
                </a:lnTo>
                <a:cubicBezTo>
                  <a:pt x="392026" y="84009"/>
                  <a:pt x="389633" y="86334"/>
                  <a:pt x="389584" y="89246"/>
                </a:cubicBezTo>
                <a:cubicBezTo>
                  <a:pt x="389584" y="89301"/>
                  <a:pt x="389584" y="89355"/>
                  <a:pt x="389584" y="89410"/>
                </a:cubicBezTo>
                <a:lnTo>
                  <a:pt x="389584" y="119835"/>
                </a:lnTo>
                <a:cubicBezTo>
                  <a:pt x="389584" y="122792"/>
                  <a:pt x="387191" y="125190"/>
                  <a:pt x="384229" y="125190"/>
                </a:cubicBezTo>
                <a:lnTo>
                  <a:pt x="372952" y="125190"/>
                </a:lnTo>
                <a:cubicBezTo>
                  <a:pt x="369990" y="125190"/>
                  <a:pt x="367597" y="122792"/>
                  <a:pt x="367597" y="119835"/>
                </a:cubicBezTo>
                <a:lnTo>
                  <a:pt x="367597" y="8276"/>
                </a:lnTo>
                <a:cubicBezTo>
                  <a:pt x="367638" y="5336"/>
                  <a:pt x="370015" y="2965"/>
                  <a:pt x="372952" y="2921"/>
                </a:cubicBezTo>
                <a:close/>
                <a:moveTo>
                  <a:pt x="250115" y="2921"/>
                </a:moveTo>
                <a:lnTo>
                  <a:pt x="261311" y="2921"/>
                </a:lnTo>
                <a:cubicBezTo>
                  <a:pt x="264143" y="3093"/>
                  <a:pt x="266350" y="5441"/>
                  <a:pt x="266342" y="8276"/>
                </a:cubicBezTo>
                <a:lnTo>
                  <a:pt x="266342" y="68721"/>
                </a:lnTo>
                <a:cubicBezTo>
                  <a:pt x="265295" y="87601"/>
                  <a:pt x="279753" y="103753"/>
                  <a:pt x="298633" y="104798"/>
                </a:cubicBezTo>
                <a:cubicBezTo>
                  <a:pt x="317513" y="105843"/>
                  <a:pt x="333667" y="91385"/>
                  <a:pt x="334713" y="72504"/>
                </a:cubicBezTo>
                <a:cubicBezTo>
                  <a:pt x="334778" y="71406"/>
                  <a:pt x="334786" y="70306"/>
                  <a:pt x="334738" y="69207"/>
                </a:cubicBezTo>
                <a:lnTo>
                  <a:pt x="334738" y="8276"/>
                </a:lnTo>
                <a:cubicBezTo>
                  <a:pt x="334778" y="5336"/>
                  <a:pt x="337155" y="2965"/>
                  <a:pt x="340092" y="2921"/>
                </a:cubicBezTo>
                <a:lnTo>
                  <a:pt x="351370" y="2921"/>
                </a:lnTo>
                <a:cubicBezTo>
                  <a:pt x="354299" y="2966"/>
                  <a:pt x="356644" y="5350"/>
                  <a:pt x="356644" y="8276"/>
                </a:cubicBezTo>
                <a:lnTo>
                  <a:pt x="356644" y="69126"/>
                </a:lnTo>
                <a:cubicBezTo>
                  <a:pt x="356644" y="92348"/>
                  <a:pt x="342524" y="112273"/>
                  <a:pt x="322402" y="120784"/>
                </a:cubicBezTo>
                <a:lnTo>
                  <a:pt x="300742" y="125157"/>
                </a:lnTo>
                <a:lnTo>
                  <a:pt x="279078" y="120816"/>
                </a:lnTo>
                <a:cubicBezTo>
                  <a:pt x="258944" y="112334"/>
                  <a:pt x="244797" y="92430"/>
                  <a:pt x="244760" y="69207"/>
                </a:cubicBezTo>
                <a:cubicBezTo>
                  <a:pt x="244760" y="69181"/>
                  <a:pt x="244760" y="69153"/>
                  <a:pt x="244760" y="69126"/>
                </a:cubicBezTo>
                <a:lnTo>
                  <a:pt x="244760" y="8276"/>
                </a:lnTo>
                <a:cubicBezTo>
                  <a:pt x="244801" y="5336"/>
                  <a:pt x="247178" y="2965"/>
                  <a:pt x="250115" y="2921"/>
                </a:cubicBezTo>
                <a:close/>
                <a:moveTo>
                  <a:pt x="5334" y="2840"/>
                </a:moveTo>
                <a:lnTo>
                  <a:pt x="15882" y="2840"/>
                </a:lnTo>
                <a:cubicBezTo>
                  <a:pt x="17625" y="2840"/>
                  <a:pt x="19259" y="3687"/>
                  <a:pt x="20263" y="5112"/>
                </a:cubicBezTo>
                <a:lnTo>
                  <a:pt x="52717" y="50953"/>
                </a:lnTo>
                <a:cubicBezTo>
                  <a:pt x="53755" y="52327"/>
                  <a:pt x="55375" y="53137"/>
                  <a:pt x="57098" y="53143"/>
                </a:cubicBezTo>
                <a:cubicBezTo>
                  <a:pt x="58801" y="53151"/>
                  <a:pt x="60402" y="52334"/>
                  <a:pt x="61398" y="50953"/>
                </a:cubicBezTo>
                <a:lnTo>
                  <a:pt x="93851" y="5112"/>
                </a:lnTo>
                <a:cubicBezTo>
                  <a:pt x="94855" y="3687"/>
                  <a:pt x="96490" y="2840"/>
                  <a:pt x="98233" y="2840"/>
                </a:cubicBezTo>
                <a:lnTo>
                  <a:pt x="108780" y="2840"/>
                </a:lnTo>
                <a:cubicBezTo>
                  <a:pt x="111737" y="2806"/>
                  <a:pt x="114163" y="5176"/>
                  <a:pt x="114196" y="8134"/>
                </a:cubicBezTo>
                <a:cubicBezTo>
                  <a:pt x="114210" y="9292"/>
                  <a:pt x="113846" y="10425"/>
                  <a:pt x="113161" y="11359"/>
                </a:cubicBezTo>
                <a:lnTo>
                  <a:pt x="69592" y="71317"/>
                </a:lnTo>
                <a:cubicBezTo>
                  <a:pt x="68616" y="72659"/>
                  <a:pt x="68103" y="74283"/>
                  <a:pt x="68132" y="75942"/>
                </a:cubicBezTo>
                <a:lnTo>
                  <a:pt x="68132" y="119835"/>
                </a:lnTo>
                <a:cubicBezTo>
                  <a:pt x="68132" y="122793"/>
                  <a:pt x="65734" y="125190"/>
                  <a:pt x="62777" y="125190"/>
                </a:cubicBezTo>
                <a:lnTo>
                  <a:pt x="51337" y="125190"/>
                </a:lnTo>
                <a:cubicBezTo>
                  <a:pt x="48380" y="125190"/>
                  <a:pt x="45982" y="122793"/>
                  <a:pt x="45982" y="119835"/>
                </a:cubicBezTo>
                <a:lnTo>
                  <a:pt x="45982" y="75942"/>
                </a:lnTo>
                <a:cubicBezTo>
                  <a:pt x="46012" y="74283"/>
                  <a:pt x="45499" y="72659"/>
                  <a:pt x="44522" y="71317"/>
                </a:cubicBezTo>
                <a:lnTo>
                  <a:pt x="1034" y="11359"/>
                </a:lnTo>
                <a:cubicBezTo>
                  <a:pt x="-713" y="8973"/>
                  <a:pt x="-196" y="5622"/>
                  <a:pt x="2190" y="3876"/>
                </a:cubicBezTo>
                <a:cubicBezTo>
                  <a:pt x="3102" y="3207"/>
                  <a:pt x="4203" y="2844"/>
                  <a:pt x="5334" y="2840"/>
                </a:cubicBezTo>
                <a:close/>
                <a:moveTo>
                  <a:pt x="982998" y="2759"/>
                </a:moveTo>
                <a:cubicBezTo>
                  <a:pt x="1018129" y="2714"/>
                  <a:pt x="1046639" y="31157"/>
                  <a:pt x="1046688" y="66287"/>
                </a:cubicBezTo>
                <a:cubicBezTo>
                  <a:pt x="1046688" y="66314"/>
                  <a:pt x="1046688" y="66341"/>
                  <a:pt x="1046688" y="66368"/>
                </a:cubicBezTo>
                <a:cubicBezTo>
                  <a:pt x="1046639" y="101448"/>
                  <a:pt x="1018242" y="129888"/>
                  <a:pt x="983160" y="129977"/>
                </a:cubicBezTo>
                <a:cubicBezTo>
                  <a:pt x="948029" y="130022"/>
                  <a:pt x="919519" y="101579"/>
                  <a:pt x="919470" y="66449"/>
                </a:cubicBezTo>
                <a:cubicBezTo>
                  <a:pt x="919421" y="31319"/>
                  <a:pt x="947867" y="2804"/>
                  <a:pt x="982998" y="2759"/>
                </a:cubicBezTo>
                <a:close/>
                <a:moveTo>
                  <a:pt x="550311" y="1785"/>
                </a:moveTo>
                <a:lnTo>
                  <a:pt x="561994" y="1785"/>
                </a:lnTo>
                <a:cubicBezTo>
                  <a:pt x="564955" y="1785"/>
                  <a:pt x="567349" y="4183"/>
                  <a:pt x="567349" y="7140"/>
                </a:cubicBezTo>
                <a:lnTo>
                  <a:pt x="567349" y="99227"/>
                </a:lnTo>
                <a:cubicBezTo>
                  <a:pt x="567349" y="102184"/>
                  <a:pt x="569742" y="104582"/>
                  <a:pt x="572704" y="104582"/>
                </a:cubicBezTo>
                <a:lnTo>
                  <a:pt x="638990" y="104582"/>
                </a:lnTo>
                <a:cubicBezTo>
                  <a:pt x="641944" y="104582"/>
                  <a:pt x="644345" y="106979"/>
                  <a:pt x="644345" y="109936"/>
                </a:cubicBezTo>
                <a:lnTo>
                  <a:pt x="644345" y="120727"/>
                </a:lnTo>
                <a:cubicBezTo>
                  <a:pt x="644394" y="123639"/>
                  <a:pt x="642065" y="126037"/>
                  <a:pt x="639152" y="126082"/>
                </a:cubicBezTo>
                <a:cubicBezTo>
                  <a:pt x="639096" y="126083"/>
                  <a:pt x="639047" y="126083"/>
                  <a:pt x="638990" y="126082"/>
                </a:cubicBezTo>
                <a:lnTo>
                  <a:pt x="550311" y="126082"/>
                </a:lnTo>
                <a:cubicBezTo>
                  <a:pt x="547349" y="126082"/>
                  <a:pt x="544956" y="123685"/>
                  <a:pt x="544956" y="120727"/>
                </a:cubicBezTo>
                <a:lnTo>
                  <a:pt x="544956" y="7140"/>
                </a:lnTo>
                <a:cubicBezTo>
                  <a:pt x="544997" y="4200"/>
                  <a:pt x="547374" y="1829"/>
                  <a:pt x="550311" y="1785"/>
                </a:cubicBezTo>
                <a:close/>
                <a:moveTo>
                  <a:pt x="848153" y="162"/>
                </a:moveTo>
                <a:cubicBezTo>
                  <a:pt x="861954" y="303"/>
                  <a:pt x="875333" y="4914"/>
                  <a:pt x="886286" y="13306"/>
                </a:cubicBezTo>
                <a:cubicBezTo>
                  <a:pt x="889531" y="15729"/>
                  <a:pt x="892541" y="18445"/>
                  <a:pt x="895292" y="21419"/>
                </a:cubicBezTo>
                <a:cubicBezTo>
                  <a:pt x="895348" y="21495"/>
                  <a:pt x="895405" y="21573"/>
                  <a:pt x="895454" y="21651"/>
                </a:cubicBezTo>
                <a:cubicBezTo>
                  <a:pt x="897068" y="24075"/>
                  <a:pt x="896419" y="27349"/>
                  <a:pt x="893993" y="28965"/>
                </a:cubicBezTo>
                <a:lnTo>
                  <a:pt x="884988" y="35293"/>
                </a:lnTo>
                <a:cubicBezTo>
                  <a:pt x="882870" y="36849"/>
                  <a:pt x="879925" y="36607"/>
                  <a:pt x="878091" y="34725"/>
                </a:cubicBezTo>
                <a:cubicBezTo>
                  <a:pt x="877320" y="33927"/>
                  <a:pt x="876509" y="33168"/>
                  <a:pt x="875657" y="32454"/>
                </a:cubicBezTo>
                <a:cubicBezTo>
                  <a:pt x="875438" y="32366"/>
                  <a:pt x="875243" y="32227"/>
                  <a:pt x="875089" y="32048"/>
                </a:cubicBezTo>
                <a:cubicBezTo>
                  <a:pt x="867584" y="25760"/>
                  <a:pt x="858108" y="22314"/>
                  <a:pt x="848315" y="22312"/>
                </a:cubicBezTo>
                <a:lnTo>
                  <a:pt x="846530" y="22312"/>
                </a:lnTo>
                <a:cubicBezTo>
                  <a:pt x="845556" y="22232"/>
                  <a:pt x="844583" y="22232"/>
                  <a:pt x="843609" y="22312"/>
                </a:cubicBezTo>
                <a:cubicBezTo>
                  <a:pt x="841078" y="22583"/>
                  <a:pt x="838579" y="23099"/>
                  <a:pt x="836145" y="23853"/>
                </a:cubicBezTo>
                <a:cubicBezTo>
                  <a:pt x="821581" y="28196"/>
                  <a:pt x="810507" y="40074"/>
                  <a:pt x="807196" y="54903"/>
                </a:cubicBezTo>
                <a:cubicBezTo>
                  <a:pt x="802142" y="77512"/>
                  <a:pt x="816373" y="99936"/>
                  <a:pt x="838985" y="104987"/>
                </a:cubicBezTo>
                <a:lnTo>
                  <a:pt x="842392" y="105636"/>
                </a:lnTo>
                <a:lnTo>
                  <a:pt x="845232" y="104744"/>
                </a:lnTo>
                <a:lnTo>
                  <a:pt x="853345" y="104744"/>
                </a:lnTo>
                <a:cubicBezTo>
                  <a:pt x="855439" y="104561"/>
                  <a:pt x="857532" y="104263"/>
                  <a:pt x="859593" y="103851"/>
                </a:cubicBezTo>
                <a:lnTo>
                  <a:pt x="860728" y="103851"/>
                </a:lnTo>
                <a:lnTo>
                  <a:pt x="861864" y="103851"/>
                </a:lnTo>
                <a:lnTo>
                  <a:pt x="866651" y="102148"/>
                </a:lnTo>
                <a:lnTo>
                  <a:pt x="867625" y="101742"/>
                </a:lnTo>
                <a:lnTo>
                  <a:pt x="868598" y="101336"/>
                </a:lnTo>
                <a:lnTo>
                  <a:pt x="869572" y="100849"/>
                </a:lnTo>
                <a:lnTo>
                  <a:pt x="871763" y="99714"/>
                </a:lnTo>
                <a:lnTo>
                  <a:pt x="872412" y="99227"/>
                </a:lnTo>
                <a:cubicBezTo>
                  <a:pt x="878627" y="94491"/>
                  <a:pt x="883584" y="88307"/>
                  <a:pt x="886854" y="81215"/>
                </a:cubicBezTo>
                <a:cubicBezTo>
                  <a:pt x="887373" y="79739"/>
                  <a:pt x="887056" y="78101"/>
                  <a:pt x="886042" y="76915"/>
                </a:cubicBezTo>
                <a:cubicBezTo>
                  <a:pt x="885134" y="75962"/>
                  <a:pt x="883868" y="75432"/>
                  <a:pt x="882553" y="75455"/>
                </a:cubicBezTo>
                <a:lnTo>
                  <a:pt x="859106" y="75455"/>
                </a:lnTo>
                <a:cubicBezTo>
                  <a:pt x="856144" y="75455"/>
                  <a:pt x="853751" y="73057"/>
                  <a:pt x="853751" y="70100"/>
                </a:cubicBezTo>
                <a:lnTo>
                  <a:pt x="853751" y="59147"/>
                </a:lnTo>
                <a:cubicBezTo>
                  <a:pt x="853751" y="59092"/>
                  <a:pt x="853751" y="59038"/>
                  <a:pt x="853751" y="58983"/>
                </a:cubicBezTo>
                <a:cubicBezTo>
                  <a:pt x="853800" y="56071"/>
                  <a:pt x="856193" y="53746"/>
                  <a:pt x="859106" y="53792"/>
                </a:cubicBezTo>
                <a:lnTo>
                  <a:pt x="907786" y="53792"/>
                </a:lnTo>
                <a:lnTo>
                  <a:pt x="908192" y="53792"/>
                </a:lnTo>
                <a:lnTo>
                  <a:pt x="908679" y="53792"/>
                </a:lnTo>
                <a:cubicBezTo>
                  <a:pt x="909839" y="55094"/>
                  <a:pt x="910293" y="56880"/>
                  <a:pt x="909896" y="58579"/>
                </a:cubicBezTo>
                <a:lnTo>
                  <a:pt x="909896" y="68477"/>
                </a:lnTo>
                <a:cubicBezTo>
                  <a:pt x="909928" y="86628"/>
                  <a:pt x="902155" y="103917"/>
                  <a:pt x="888557" y="115940"/>
                </a:cubicBezTo>
                <a:lnTo>
                  <a:pt x="886610" y="117644"/>
                </a:lnTo>
                <a:lnTo>
                  <a:pt x="885556" y="118456"/>
                </a:lnTo>
                <a:cubicBezTo>
                  <a:pt x="884914" y="118993"/>
                  <a:pt x="884241" y="119482"/>
                  <a:pt x="883527" y="119916"/>
                </a:cubicBezTo>
                <a:lnTo>
                  <a:pt x="882472" y="120646"/>
                </a:lnTo>
                <a:lnTo>
                  <a:pt x="880444" y="121944"/>
                </a:lnTo>
                <a:lnTo>
                  <a:pt x="879389" y="122593"/>
                </a:lnTo>
                <a:lnTo>
                  <a:pt x="877280" y="123810"/>
                </a:lnTo>
                <a:lnTo>
                  <a:pt x="876793" y="123810"/>
                </a:lnTo>
                <a:lnTo>
                  <a:pt x="873385" y="125433"/>
                </a:lnTo>
                <a:lnTo>
                  <a:pt x="872817" y="125433"/>
                </a:lnTo>
                <a:lnTo>
                  <a:pt x="870627" y="126244"/>
                </a:lnTo>
                <a:lnTo>
                  <a:pt x="869572" y="126244"/>
                </a:lnTo>
                <a:lnTo>
                  <a:pt x="868923" y="126244"/>
                </a:lnTo>
                <a:lnTo>
                  <a:pt x="867138" y="126893"/>
                </a:lnTo>
                <a:lnTo>
                  <a:pt x="866408" y="126893"/>
                </a:lnTo>
                <a:lnTo>
                  <a:pt x="865353" y="126893"/>
                </a:lnTo>
                <a:lnTo>
                  <a:pt x="864623" y="126893"/>
                </a:lnTo>
                <a:lnTo>
                  <a:pt x="863000" y="127299"/>
                </a:lnTo>
                <a:lnTo>
                  <a:pt x="862108" y="127299"/>
                </a:lnTo>
                <a:lnTo>
                  <a:pt x="861134" y="127299"/>
                </a:lnTo>
                <a:lnTo>
                  <a:pt x="860242" y="127299"/>
                </a:lnTo>
                <a:lnTo>
                  <a:pt x="858700" y="127299"/>
                </a:lnTo>
                <a:lnTo>
                  <a:pt x="857727" y="127299"/>
                </a:lnTo>
                <a:lnTo>
                  <a:pt x="856753" y="127299"/>
                </a:lnTo>
                <a:lnTo>
                  <a:pt x="855698" y="127299"/>
                </a:lnTo>
                <a:lnTo>
                  <a:pt x="854238" y="127299"/>
                </a:lnTo>
                <a:lnTo>
                  <a:pt x="848153" y="127299"/>
                </a:lnTo>
                <a:cubicBezTo>
                  <a:pt x="846635" y="127353"/>
                  <a:pt x="845126" y="127353"/>
                  <a:pt x="843609" y="127299"/>
                </a:cubicBezTo>
                <a:cubicBezTo>
                  <a:pt x="808503" y="126045"/>
                  <a:pt x="781055" y="96567"/>
                  <a:pt x="782313" y="61459"/>
                </a:cubicBezTo>
                <a:cubicBezTo>
                  <a:pt x="783570" y="26352"/>
                  <a:pt x="813046" y="-1092"/>
                  <a:pt x="848153" y="162"/>
                </a:cubicBezTo>
                <a:close/>
                <a:moveTo>
                  <a:pt x="712578" y="162"/>
                </a:moveTo>
                <a:cubicBezTo>
                  <a:pt x="747709" y="162"/>
                  <a:pt x="776187" y="28641"/>
                  <a:pt x="776187" y="63771"/>
                </a:cubicBezTo>
                <a:cubicBezTo>
                  <a:pt x="776187" y="98901"/>
                  <a:pt x="747709" y="127380"/>
                  <a:pt x="712578" y="127380"/>
                </a:cubicBezTo>
                <a:cubicBezTo>
                  <a:pt x="677447" y="127380"/>
                  <a:pt x="648969" y="98901"/>
                  <a:pt x="648969" y="63771"/>
                </a:cubicBezTo>
                <a:cubicBezTo>
                  <a:pt x="648969" y="28641"/>
                  <a:pt x="677447" y="162"/>
                  <a:pt x="712578" y="162"/>
                </a:cubicBezTo>
                <a:close/>
                <a:moveTo>
                  <a:pt x="171172" y="0"/>
                </a:moveTo>
                <a:cubicBezTo>
                  <a:pt x="206392" y="0"/>
                  <a:pt x="234943" y="28551"/>
                  <a:pt x="234943" y="63771"/>
                </a:cubicBezTo>
                <a:cubicBezTo>
                  <a:pt x="234943" y="98991"/>
                  <a:pt x="206392" y="127542"/>
                  <a:pt x="171172" y="127542"/>
                </a:cubicBezTo>
                <a:cubicBezTo>
                  <a:pt x="135952" y="127542"/>
                  <a:pt x="107401" y="98991"/>
                  <a:pt x="107401" y="63771"/>
                </a:cubicBezTo>
                <a:cubicBezTo>
                  <a:pt x="107401" y="28551"/>
                  <a:pt x="135952" y="0"/>
                  <a:pt x="171172" y="0"/>
                </a:cubicBezTo>
                <a:close/>
              </a:path>
            </a:pathLst>
          </a:custGeom>
          <a:solidFill>
            <a:schemeClr val="accent2"/>
          </a:solidFill>
          <a:ln w="8112" cap="flat">
            <a:noFill/>
            <a:miter/>
          </a:ln>
        </p:spPr>
        <p:txBody>
          <a:bodyPr vert="horz" wrap="square" lIns="91440" tIns="45720" rIns="91440" bIns="45720" rtlCol="0" anchor="ctr"/>
          <a:lstStyle/>
          <a:p>
            <a:pPr algn="l"/>
            <a:endParaRPr kumimoji="1" lang="zh-CN" altLang="en-US"/>
          </a:p>
        </p:txBody>
      </p:sp>
      <p:sp>
        <p:nvSpPr>
          <p:cNvPr id="37" name="标题 1"/>
          <p:cNvSpPr txBox="1"/>
          <p:nvPr/>
        </p:nvSpPr>
        <p:spPr>
          <a:xfrm>
            <a:off x="660400" y="1331090"/>
            <a:ext cx="5588000" cy="2777924"/>
          </a:xfrm>
          <a:prstGeom prst="rect">
            <a:avLst/>
          </a:prstGeom>
          <a:noFill/>
          <a:ln>
            <a:noFill/>
          </a:ln>
        </p:spPr>
        <p:txBody>
          <a:bodyPr vert="horz" wrap="square" lIns="0" tIns="0" rIns="0" bIns="0" rtlCol="0" anchor="ctr"/>
          <a:lstStyle/>
          <a:p>
            <a:pPr algn="l"/>
            <a:r>
              <a:rPr kumimoji="1" lang="en-US" altLang="zh-CN" sz="6500">
                <a:ln w="12700">
                  <a:noFill/>
                </a:ln>
                <a:solidFill>
                  <a:schemeClr val="tx1">
                    <a:lumMod val="85000"/>
                    <a:lumOff val="15000"/>
                  </a:schemeClr>
                </a:solidFill>
                <a:latin typeface="OPPOSans H" panose="00020600040101010101" charset="-122"/>
                <a:ea typeface="OPPOSans H" panose="00020600040101010101" charset="-122"/>
                <a:cs typeface="OPPOSans H" panose="00020600040101010101" charset="-122"/>
              </a:rPr>
              <a:t>谢谢大家</a:t>
            </a:r>
            <a:endParaRPr kumimoji="1" lang="zh-CN" altLang="en-US"/>
          </a:p>
        </p:txBody>
      </p:sp>
      <p:sp>
        <p:nvSpPr>
          <p:cNvPr id="38" name="标题 1"/>
          <p:cNvSpPr txBox="1"/>
          <p:nvPr/>
        </p:nvSpPr>
        <p:spPr>
          <a:xfrm>
            <a:off x="660400" y="4934139"/>
            <a:ext cx="2311880" cy="457200"/>
          </a:xfrm>
          <a:prstGeom prst="roundRect">
            <a:avLst>
              <a:gd name="adj" fmla="val 50000"/>
            </a:avLst>
          </a:prstGeom>
          <a:solidFill>
            <a:schemeClr val="accent1"/>
          </a:solidFill>
          <a:ln w="12700" cap="sq">
            <a:noFill/>
            <a:miter/>
          </a:ln>
          <a:effectLst/>
        </p:spPr>
        <p:txBody>
          <a:bodyPr vert="horz" wrap="square" lIns="91440" tIns="45720" rIns="91440" bIns="45720" rtlCol="0" anchor="ctr"/>
          <a:lstStyle/>
          <a:p>
            <a:pPr algn="ctr"/>
            <a:endParaRPr kumimoji="1" lang="zh-CN" altLang="en-US"/>
          </a:p>
        </p:txBody>
      </p:sp>
      <p:sp>
        <p:nvSpPr>
          <p:cNvPr id="39" name="标题 1"/>
          <p:cNvSpPr txBox="1"/>
          <p:nvPr/>
        </p:nvSpPr>
        <p:spPr>
          <a:xfrm>
            <a:off x="732864" y="5075388"/>
            <a:ext cx="2545628" cy="285438"/>
          </a:xfrm>
          <a:prstGeom prst="rect">
            <a:avLst/>
          </a:prstGeom>
          <a:noFill/>
          <a:ln>
            <a:noFill/>
          </a:ln>
        </p:spPr>
        <p:txBody>
          <a:bodyPr vert="horz" wrap="square" lIns="0" tIns="0" rIns="0" bIns="0" rtlCol="0" anchor="ctr"/>
          <a:lstStyle/>
          <a:p>
            <a:pPr algn="ctr"/>
            <a:endParaRPr kumimoji="1" lang="zh-CN" altLang="en-US" dirty="0"/>
          </a:p>
        </p:txBody>
      </p:sp>
      <p:grpSp>
        <p:nvGrpSpPr>
          <p:cNvPr id="40" name="组合 39"/>
          <p:cNvGrpSpPr/>
          <p:nvPr/>
        </p:nvGrpSpPr>
        <p:grpSpPr>
          <a:xfrm>
            <a:off x="3423223" y="4014950"/>
            <a:ext cx="1507115" cy="1441768"/>
            <a:chOff x="3423223" y="4014950"/>
            <a:chExt cx="1507115" cy="1441768"/>
          </a:xfrm>
        </p:grpSpPr>
        <p:sp>
          <p:nvSpPr>
            <p:cNvPr id="41" name="标题 1"/>
            <p:cNvSpPr txBox="1"/>
            <p:nvPr/>
          </p:nvSpPr>
          <p:spPr>
            <a:xfrm rot="1735513">
              <a:off x="3659818" y="4140235"/>
              <a:ext cx="825296" cy="1191198"/>
            </a:xfrm>
            <a:custGeom>
              <a:avLst/>
              <a:gdLst>
                <a:gd name="connsiteX0" fmla="*/ 0 w 2572894"/>
                <a:gd name="connsiteY0" fmla="*/ 3713612 h 3713612"/>
                <a:gd name="connsiteX1" fmla="*/ 805326 w 2572894"/>
                <a:gd name="connsiteY1" fmla="*/ 1790767 h 3713612"/>
                <a:gd name="connsiteX2" fmla="*/ 2021989 w 2572894"/>
                <a:gd name="connsiteY2" fmla="*/ 1146926 h 3713612"/>
                <a:gd name="connsiteX3" fmla="*/ 2529476 w 2572894"/>
                <a:gd name="connsiteY3" fmla="*/ 2009138 h 3713612"/>
                <a:gd name="connsiteX4" fmla="*/ 1569864 w 2572894"/>
                <a:gd name="connsiteY4" fmla="*/ 2331150 h 3713612"/>
                <a:gd name="connsiteX5" fmla="*/ 1241979 w 2572894"/>
                <a:gd name="connsiteY5" fmla="*/ 982453 h 3713612"/>
                <a:gd name="connsiteX6" fmla="*/ 2307017 w 2572894"/>
                <a:gd name="connsiteY6" fmla="*/ 0 h 3713612"/>
              </a:gdLst>
              <a:ahLst/>
              <a:cxnLst/>
              <a:rect l="l" t="t" r="r" b="b"/>
              <a:pathLst>
                <a:path w="2572894" h="3713612">
                  <a:moveTo>
                    <a:pt x="0" y="3713612"/>
                  </a:moveTo>
                  <a:cubicBezTo>
                    <a:pt x="107827" y="3125047"/>
                    <a:pt x="468328" y="2218548"/>
                    <a:pt x="805326" y="1790767"/>
                  </a:cubicBezTo>
                  <a:cubicBezTo>
                    <a:pt x="1142324" y="1362986"/>
                    <a:pt x="1734631" y="1110531"/>
                    <a:pt x="2021989" y="1146926"/>
                  </a:cubicBezTo>
                  <a:cubicBezTo>
                    <a:pt x="2309347" y="1183321"/>
                    <a:pt x="2705230" y="1580847"/>
                    <a:pt x="2529476" y="2009138"/>
                  </a:cubicBezTo>
                  <a:cubicBezTo>
                    <a:pt x="2353722" y="2437429"/>
                    <a:pt x="1784447" y="2502264"/>
                    <a:pt x="1569864" y="2331150"/>
                  </a:cubicBezTo>
                  <a:cubicBezTo>
                    <a:pt x="1355281" y="2160036"/>
                    <a:pt x="1076756" y="1660902"/>
                    <a:pt x="1241979" y="982453"/>
                  </a:cubicBezTo>
                  <a:cubicBezTo>
                    <a:pt x="1393646" y="421965"/>
                    <a:pt x="1937668" y="135874"/>
                    <a:pt x="2307017" y="0"/>
                  </a:cubicBezTo>
                </a:path>
              </a:pathLst>
            </a:custGeom>
            <a:noFill/>
            <a:ln w="57150" cap="rnd">
              <a:solidFill>
                <a:schemeClr val="accent1"/>
              </a:solidFill>
              <a:round/>
            </a:ln>
          </p:spPr>
          <p:txBody>
            <a:bodyPr vert="horz" wrap="square" lIns="91440" tIns="45720" rIns="91440" bIns="45720" rtlCol="0" anchor="ctr"/>
            <a:lstStyle/>
            <a:p>
              <a:pPr algn="ctr"/>
              <a:endParaRPr kumimoji="1" lang="zh-CN" altLang="en-US"/>
            </a:p>
          </p:txBody>
        </p:sp>
        <p:sp>
          <p:nvSpPr>
            <p:cNvPr id="42" name="标题 1"/>
            <p:cNvSpPr txBox="1"/>
            <p:nvPr/>
          </p:nvSpPr>
          <p:spPr>
            <a:xfrm rot="5753501">
              <a:off x="4652198" y="4247383"/>
              <a:ext cx="250865" cy="281149"/>
            </a:xfrm>
            <a:prstGeom prst="triangl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grpSp>
      <p:sp>
        <p:nvSpPr>
          <p:cNvPr id="43" name="标题 1"/>
          <p:cNvSpPr txBox="1"/>
          <p:nvPr/>
        </p:nvSpPr>
        <p:spPr>
          <a:xfrm rot="18900000">
            <a:off x="10121439" y="2651300"/>
            <a:ext cx="324008" cy="324008"/>
          </a:xfrm>
          <a:prstGeom prst="teardrop">
            <a:avLst>
              <a:gd name="adj" fmla="val 103623"/>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1">
                  <a:lumMod val="20000"/>
                  <a:lumOff val="80000"/>
                </a:schemeClr>
              </a:gs>
              <a:gs pos="100000">
                <a:schemeClr val="accent2">
                  <a:alpha val="75000"/>
                </a:schemeClr>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1724159" y="1936449"/>
            <a:ext cx="2810876" cy="2810875"/>
          </a:xfrm>
          <a:prstGeom prst="ellipse">
            <a:avLst/>
          </a:prstGeom>
          <a:gradFill>
            <a:gsLst>
              <a:gs pos="0">
                <a:schemeClr val="accent2"/>
              </a:gs>
              <a:gs pos="82000">
                <a:schemeClr val="accent1">
                  <a:alpha val="0"/>
                </a:schemeClr>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rot="8100000">
            <a:off x="2956489" y="2331958"/>
            <a:ext cx="1111150" cy="1111149"/>
          </a:xfrm>
          <a:prstGeom prst="arc">
            <a:avLst/>
          </a:prstGeom>
          <a:noFill/>
          <a:ln w="12700" cap="sq">
            <a:solidFill>
              <a:schemeClr val="tx1">
                <a:lumMod val="85000"/>
                <a:lumOff val="15000"/>
              </a:schemeClr>
            </a:solid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3147672" y="2860477"/>
            <a:ext cx="95587" cy="151904"/>
          </a:xfrm>
          <a:prstGeom prst="ellipse">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3743249" y="2860477"/>
            <a:ext cx="95587" cy="151904"/>
          </a:xfrm>
          <a:prstGeom prst="ellipse">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9349412" y="2976766"/>
            <a:ext cx="1075524" cy="1075524"/>
          </a:xfrm>
          <a:prstGeom prst="ellipse">
            <a:avLst/>
          </a:prstGeom>
          <a:gradFill>
            <a:gsLst>
              <a:gs pos="8364">
                <a:srgbClr val="D787C3">
                  <a:alpha val="100000"/>
                </a:srgbClr>
              </a:gs>
              <a:gs pos="82000">
                <a:schemeClr val="accent1">
                  <a:alpha val="0"/>
                </a:schemeClr>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5043835" y="2465544"/>
            <a:ext cx="1660118" cy="902827"/>
          </a:xfrm>
          <a:prstGeom prst="rect">
            <a:avLst/>
          </a:prstGeom>
          <a:noFill/>
          <a:ln>
            <a:noFill/>
          </a:ln>
        </p:spPr>
        <p:txBody>
          <a:bodyPr vert="horz" wrap="square" lIns="0" tIns="0" rIns="0" bIns="0" rtlCol="0" anchor="b"/>
          <a:lstStyle/>
          <a:p>
            <a:pPr algn="l"/>
            <a:r>
              <a:rPr kumimoji="1" lang="en-US" altLang="zh-CN" sz="4800">
                <a:ln w="12700">
                  <a:noFill/>
                </a:ln>
                <a:solidFill>
                  <a:schemeClr val="accent2"/>
                </a:solidFill>
                <a:latin typeface="OPPOSans H" panose="00020600040101010101" charset="-122"/>
                <a:ea typeface="OPPOSans H" panose="00020600040101010101" charset="-122"/>
                <a:cs typeface="OPPOSans H" panose="00020600040101010101" charset="-122"/>
              </a:rPr>
              <a:t>01</a:t>
            </a:r>
            <a:endParaRPr kumimoji="1" lang="zh-CN" altLang="en-US"/>
          </a:p>
        </p:txBody>
      </p:sp>
      <p:sp>
        <p:nvSpPr>
          <p:cNvPr id="9" name="标题 1"/>
          <p:cNvSpPr txBox="1"/>
          <p:nvPr/>
        </p:nvSpPr>
        <p:spPr>
          <a:xfrm>
            <a:off x="5043836" y="3426244"/>
            <a:ext cx="4071782" cy="1122744"/>
          </a:xfrm>
          <a:prstGeom prst="rect">
            <a:avLst/>
          </a:prstGeom>
          <a:noFill/>
          <a:ln>
            <a:noFill/>
          </a:ln>
        </p:spPr>
        <p:txBody>
          <a:bodyPr vert="horz" wrap="square" lIns="0" tIns="0" rIns="0" bIns="0" rtlCol="0" anchor="t"/>
          <a:lstStyle/>
          <a:p>
            <a:pPr algn="l"/>
            <a:r>
              <a:rPr kumimoji="1" lang="en-US" altLang="zh-CN" sz="3200">
                <a:ln w="12700">
                  <a:noFill/>
                </a:ln>
                <a:solidFill>
                  <a:schemeClr val="tx1">
                    <a:lumMod val="85000"/>
                    <a:lumOff val="15000"/>
                  </a:schemeClr>
                </a:solidFill>
                <a:latin typeface="OPPOSans H" panose="00020600040101010101" charset="-122"/>
                <a:ea typeface="OPPOSans H" panose="00020600040101010101" charset="-122"/>
                <a:cs typeface="OPPOSans H" panose="00020600040101010101" charset="-122"/>
              </a:rPr>
              <a:t>人格相关概念的介绍</a:t>
            </a:r>
            <a:endParaRPr kumimoji="1" lang="zh-CN" altLang="en-US"/>
          </a:p>
        </p:txBody>
      </p:sp>
      <p:grpSp>
        <p:nvGrpSpPr>
          <p:cNvPr id="10" name="组合 9"/>
          <p:cNvGrpSpPr/>
          <p:nvPr/>
        </p:nvGrpSpPr>
        <p:grpSpPr>
          <a:xfrm>
            <a:off x="3215268" y="3395994"/>
            <a:ext cx="1507115" cy="1441768"/>
            <a:chOff x="3215268" y="3395994"/>
            <a:chExt cx="1507115" cy="1441768"/>
          </a:xfrm>
        </p:grpSpPr>
        <p:sp>
          <p:nvSpPr>
            <p:cNvPr id="11" name="标题 1"/>
            <p:cNvSpPr txBox="1"/>
            <p:nvPr/>
          </p:nvSpPr>
          <p:spPr>
            <a:xfrm rot="1735513">
              <a:off x="3451863" y="3521279"/>
              <a:ext cx="825296" cy="1191198"/>
            </a:xfrm>
            <a:custGeom>
              <a:avLst/>
              <a:gdLst>
                <a:gd name="connsiteX0" fmla="*/ 0 w 2572894"/>
                <a:gd name="connsiteY0" fmla="*/ 3713612 h 3713612"/>
                <a:gd name="connsiteX1" fmla="*/ 805326 w 2572894"/>
                <a:gd name="connsiteY1" fmla="*/ 1790767 h 3713612"/>
                <a:gd name="connsiteX2" fmla="*/ 2021989 w 2572894"/>
                <a:gd name="connsiteY2" fmla="*/ 1146926 h 3713612"/>
                <a:gd name="connsiteX3" fmla="*/ 2529476 w 2572894"/>
                <a:gd name="connsiteY3" fmla="*/ 2009138 h 3713612"/>
                <a:gd name="connsiteX4" fmla="*/ 1569864 w 2572894"/>
                <a:gd name="connsiteY4" fmla="*/ 2331150 h 3713612"/>
                <a:gd name="connsiteX5" fmla="*/ 1241979 w 2572894"/>
                <a:gd name="connsiteY5" fmla="*/ 982453 h 3713612"/>
                <a:gd name="connsiteX6" fmla="*/ 2307017 w 2572894"/>
                <a:gd name="connsiteY6" fmla="*/ 0 h 3713612"/>
              </a:gdLst>
              <a:ahLst/>
              <a:cxnLst/>
              <a:rect l="l" t="t" r="r" b="b"/>
              <a:pathLst>
                <a:path w="2572894" h="3713612">
                  <a:moveTo>
                    <a:pt x="0" y="3713612"/>
                  </a:moveTo>
                  <a:cubicBezTo>
                    <a:pt x="107827" y="3125047"/>
                    <a:pt x="468328" y="2218548"/>
                    <a:pt x="805326" y="1790767"/>
                  </a:cubicBezTo>
                  <a:cubicBezTo>
                    <a:pt x="1142324" y="1362986"/>
                    <a:pt x="1734631" y="1110531"/>
                    <a:pt x="2021989" y="1146926"/>
                  </a:cubicBezTo>
                  <a:cubicBezTo>
                    <a:pt x="2309347" y="1183321"/>
                    <a:pt x="2705230" y="1580847"/>
                    <a:pt x="2529476" y="2009138"/>
                  </a:cubicBezTo>
                  <a:cubicBezTo>
                    <a:pt x="2353722" y="2437429"/>
                    <a:pt x="1784447" y="2502264"/>
                    <a:pt x="1569864" y="2331150"/>
                  </a:cubicBezTo>
                  <a:cubicBezTo>
                    <a:pt x="1355281" y="2160036"/>
                    <a:pt x="1076756" y="1660902"/>
                    <a:pt x="1241979" y="982453"/>
                  </a:cubicBezTo>
                  <a:cubicBezTo>
                    <a:pt x="1393646" y="421965"/>
                    <a:pt x="1937668" y="135874"/>
                    <a:pt x="2307017" y="0"/>
                  </a:cubicBezTo>
                </a:path>
              </a:pathLst>
            </a:custGeom>
            <a:noFill/>
            <a:ln w="57150" cap="rnd">
              <a:solidFill>
                <a:schemeClr val="accent1"/>
              </a:solidFill>
              <a:round/>
            </a:ln>
          </p:spPr>
          <p:txBody>
            <a:bodyPr vert="horz" wrap="square" lIns="91440" tIns="45720" rIns="91440" bIns="45720" rtlCol="0" anchor="ctr"/>
            <a:lstStyle/>
            <a:p>
              <a:pPr algn="ctr"/>
              <a:endParaRPr kumimoji="1" lang="zh-CN" altLang="en-US"/>
            </a:p>
          </p:txBody>
        </p:sp>
        <p:sp>
          <p:nvSpPr>
            <p:cNvPr id="12" name="标题 1"/>
            <p:cNvSpPr txBox="1"/>
            <p:nvPr/>
          </p:nvSpPr>
          <p:spPr>
            <a:xfrm rot="5753501">
              <a:off x="4444243" y="3628427"/>
              <a:ext cx="250865" cy="281149"/>
            </a:xfrm>
            <a:prstGeom prst="triangl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grpSp>
      <p:sp>
        <p:nvSpPr>
          <p:cNvPr id="13" name="标题 1"/>
          <p:cNvSpPr txBox="1"/>
          <p:nvPr/>
        </p:nvSpPr>
        <p:spPr>
          <a:xfrm rot="5400000">
            <a:off x="9753485" y="3342350"/>
            <a:ext cx="410646" cy="354004"/>
          </a:xfrm>
          <a:prstGeom prst="triangle">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flipH="1">
            <a:off x="2018133" y="2142044"/>
            <a:ext cx="2063579" cy="2063579"/>
          </a:xfrm>
          <a:prstGeom prst="arc">
            <a:avLst>
              <a:gd name="adj1" fmla="val 17832290"/>
              <a:gd name="adj2" fmla="val 19700669"/>
            </a:avLst>
          </a:prstGeom>
          <a:noFill/>
          <a:ln w="63500" cap="rnd">
            <a:solidFill>
              <a:schemeClr val="bg1"/>
            </a:solidFill>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2053862" y="2739287"/>
            <a:ext cx="68586" cy="68580"/>
          </a:xfrm>
          <a:prstGeom prst="ellipse">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1579079" y="3844210"/>
            <a:ext cx="1124030" cy="1124030"/>
          </a:xfrm>
          <a:prstGeom prst="ellipse">
            <a:avLst/>
          </a:prstGeom>
          <a:gradFill>
            <a:gsLst>
              <a:gs pos="0">
                <a:schemeClr val="accent2">
                  <a:alpha val="43000"/>
                </a:schemeClr>
              </a:gs>
              <a:gs pos="91000">
                <a:schemeClr val="accent1">
                  <a:alpha val="0"/>
                </a:schemeClr>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17" name="标题 1"/>
          <p:cNvSpPr txBox="1"/>
          <p:nvPr/>
        </p:nvSpPr>
        <p:spPr>
          <a:xfrm flipH="1">
            <a:off x="660400" y="3846313"/>
            <a:ext cx="417228" cy="417228"/>
          </a:xfrm>
          <a:prstGeom prst="ellipse">
            <a:avLst/>
          </a:prstGeom>
          <a:gradFill>
            <a:gsLst>
              <a:gs pos="0">
                <a:schemeClr val="accent2">
                  <a:alpha val="65000"/>
                </a:schemeClr>
              </a:gs>
              <a:gs pos="91000">
                <a:schemeClr val="accent1">
                  <a:alpha val="0"/>
                </a:schemeClr>
              </a:gs>
            </a:gsLst>
            <a:lin ang="3600000" scaled="0"/>
          </a:gra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178089" y="3840481"/>
            <a:ext cx="5895400" cy="589540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880331" y="4138239"/>
            <a:ext cx="5360181" cy="5360181"/>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5515528" y="1330545"/>
            <a:ext cx="5893111" cy="1831443"/>
          </a:xfrm>
          <a:prstGeom prst="rect">
            <a:avLst/>
          </a:prstGeom>
          <a:noFill/>
          <a:ln>
            <a:noFill/>
          </a:ln>
        </p:spPr>
        <p:txBody>
          <a:bodyPr vert="horz" wrap="square" lIns="91440" tIns="45720" rIns="91440" bIns="45720" rtlCol="0" anchor="ctr"/>
          <a:lstStyle/>
          <a:p>
            <a:pPr algn="l"/>
            <a:r>
              <a:rPr kumimoji="1" lang="zh-CN" altLang="en-US" dirty="0">
                <a:latin typeface="华文中宋" panose="02010600040101010101" pitchFamily="2" charset="-122"/>
                <a:ea typeface="华文中宋" panose="02010600040101010101" pitchFamily="2" charset="-122"/>
              </a:rPr>
              <a:t>人格（</a:t>
            </a:r>
            <a:r>
              <a:rPr kumimoji="1" lang="en-US" altLang="zh-CN" dirty="0">
                <a:latin typeface="华文中宋" panose="02010600040101010101" pitchFamily="2" charset="-122"/>
                <a:ea typeface="华文中宋" panose="02010600040101010101" pitchFamily="2" charset="-122"/>
              </a:rPr>
              <a:t>personality</a:t>
            </a:r>
            <a:r>
              <a:rPr kumimoji="1" lang="zh-CN" altLang="en-US" dirty="0">
                <a:latin typeface="华文中宋" panose="02010600040101010101" pitchFamily="2" charset="-122"/>
                <a:ea typeface="华文中宋" panose="02010600040101010101" pitchFamily="2" charset="-122"/>
              </a:rPr>
              <a:t>）是指个体在对人、对事、对己等方面的社会适应中行为上的内部倾向性和心理特征。它表现为能力、气质、性格、需要、动机、兴趣、理想、价值观和体质等方面的整合，是具有自我意识和自我控制能力，具有感觉，情感，意志等机能的主体。</a:t>
            </a:r>
            <a:endParaRPr kumimoji="1" lang="zh-CN" altLang="en-US" dirty="0">
              <a:latin typeface="华文中宋" panose="02010600040101010101" pitchFamily="2" charset="-122"/>
              <a:ea typeface="华文中宋" panose="02010600040101010101" pitchFamily="2" charset="-122"/>
            </a:endParaRPr>
          </a:p>
        </p:txBody>
      </p:sp>
      <p:sp>
        <p:nvSpPr>
          <p:cNvPr id="5" name="标题 1"/>
          <p:cNvSpPr txBox="1"/>
          <p:nvPr/>
        </p:nvSpPr>
        <p:spPr>
          <a:xfrm>
            <a:off x="5515528" y="3324390"/>
            <a:ext cx="5893111" cy="2073333"/>
          </a:xfrm>
          <a:prstGeom prst="rect">
            <a:avLst/>
          </a:prstGeom>
          <a:noFill/>
          <a:ln>
            <a:noFill/>
          </a:ln>
        </p:spPr>
        <p:txBody>
          <a:bodyPr vert="horz" wrap="square" lIns="91440" tIns="45720" rIns="91440" bIns="45720" rtlCol="0" anchor="ctr"/>
          <a:lstStyle/>
          <a:p>
            <a:r>
              <a:rPr kumimoji="1" lang="zh-CN" altLang="en-US" dirty="0">
                <a:latin typeface="华文中宋" panose="02010600040101010101" pitchFamily="2" charset="-122"/>
                <a:ea typeface="华文中宋" panose="02010600040101010101" pitchFamily="2" charset="-122"/>
              </a:rPr>
              <a:t>这个概念源于古希腊语中的“面具”，原意是戏剧中的角色所戴的面具，用来表现角色的特点和人物的性格。后来这个词被引申为指一个人在社会文化习俗的要求下所表现出来的外在品质和行为模式，以及这个模式背后隐藏的真实自我和心理特质</a:t>
            </a:r>
            <a:endParaRPr kumimoji="1" lang="zh-CN" altLang="en-US" dirty="0">
              <a:latin typeface="华文中宋" panose="02010600040101010101" pitchFamily="2" charset="-122"/>
              <a:ea typeface="华文中宋" panose="02010600040101010101" pitchFamily="2" charset="-122"/>
            </a:endParaRPr>
          </a:p>
        </p:txBody>
      </p:sp>
      <p:grpSp>
        <p:nvGrpSpPr>
          <p:cNvPr id="6" name="组合 5"/>
          <p:cNvGrpSpPr/>
          <p:nvPr/>
        </p:nvGrpSpPr>
        <p:grpSpPr>
          <a:xfrm>
            <a:off x="4794707" y="4001484"/>
            <a:ext cx="719146" cy="719145"/>
            <a:chOff x="4794707" y="4001484"/>
            <a:chExt cx="719146" cy="719145"/>
          </a:xfrm>
        </p:grpSpPr>
        <p:sp>
          <p:nvSpPr>
            <p:cNvPr id="7" name="标题 1"/>
            <p:cNvSpPr txBox="1"/>
            <p:nvPr/>
          </p:nvSpPr>
          <p:spPr>
            <a:xfrm>
              <a:off x="4794707" y="4001484"/>
              <a:ext cx="719146" cy="719145"/>
            </a:xfrm>
            <a:prstGeom prst="ellipse">
              <a:avLst/>
            </a:prstGeom>
            <a:solidFill>
              <a:schemeClr val="accent1">
                <a:lumMod val="40000"/>
                <a:lumOff val="60000"/>
              </a:schemeClr>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4964664" y="4163886"/>
              <a:ext cx="379232" cy="394340"/>
            </a:xfrm>
            <a:custGeom>
              <a:avLst/>
              <a:gdLst>
                <a:gd name="connsiteX0" fmla="*/ 198153 w 692417"/>
                <a:gd name="connsiteY0" fmla="*/ 663680 h 720001"/>
                <a:gd name="connsiteX1" fmla="*/ 239787 w 692417"/>
                <a:gd name="connsiteY1" fmla="*/ 663680 h 720001"/>
                <a:gd name="connsiteX2" fmla="*/ 295235 w 692417"/>
                <a:gd name="connsiteY2" fmla="*/ 663680 h 720001"/>
                <a:gd name="connsiteX3" fmla="*/ 397182 w 692417"/>
                <a:gd name="connsiteY3" fmla="*/ 663680 h 720001"/>
                <a:gd name="connsiteX4" fmla="*/ 452630 w 692417"/>
                <a:gd name="connsiteY4" fmla="*/ 663680 h 720001"/>
                <a:gd name="connsiteX5" fmla="*/ 494264 w 692417"/>
                <a:gd name="connsiteY5" fmla="*/ 663680 h 720001"/>
                <a:gd name="connsiteX6" fmla="*/ 522425 w 692417"/>
                <a:gd name="connsiteY6" fmla="*/ 691841 h 720001"/>
                <a:gd name="connsiteX7" fmla="*/ 494264 w 692417"/>
                <a:gd name="connsiteY7" fmla="*/ 720001 h 720001"/>
                <a:gd name="connsiteX8" fmla="*/ 452630 w 692417"/>
                <a:gd name="connsiteY8" fmla="*/ 720001 h 720001"/>
                <a:gd name="connsiteX9" fmla="*/ 397182 w 692417"/>
                <a:gd name="connsiteY9" fmla="*/ 720001 h 720001"/>
                <a:gd name="connsiteX10" fmla="*/ 295235 w 692417"/>
                <a:gd name="connsiteY10" fmla="*/ 720001 h 720001"/>
                <a:gd name="connsiteX11" fmla="*/ 239787 w 692417"/>
                <a:gd name="connsiteY11" fmla="*/ 720001 h 720001"/>
                <a:gd name="connsiteX12" fmla="*/ 198153 w 692417"/>
                <a:gd name="connsiteY12" fmla="*/ 720001 h 720001"/>
                <a:gd name="connsiteX13" fmla="*/ 169992 w 692417"/>
                <a:gd name="connsiteY13" fmla="*/ 691841 h 720001"/>
                <a:gd name="connsiteX14" fmla="*/ 198153 w 692417"/>
                <a:gd name="connsiteY14" fmla="*/ 663680 h 720001"/>
                <a:gd name="connsiteX15" fmla="*/ 154400 w 692417"/>
                <a:gd name="connsiteY15" fmla="*/ 572143 h 720001"/>
                <a:gd name="connsiteX16" fmla="*/ 154241 w 692417"/>
                <a:gd name="connsiteY16" fmla="*/ 572597 h 720001"/>
                <a:gd name="connsiteX17" fmla="*/ 160423 w 692417"/>
                <a:gd name="connsiteY17" fmla="*/ 572597 h 720001"/>
                <a:gd name="connsiteX18" fmla="*/ 346215 w 692417"/>
                <a:gd name="connsiteY18" fmla="*/ 0 h 720001"/>
                <a:gd name="connsiteX19" fmla="*/ 456041 w 692417"/>
                <a:gd name="connsiteY19" fmla="*/ 22341 h 720001"/>
                <a:gd name="connsiteX20" fmla="*/ 545873 w 692417"/>
                <a:gd name="connsiteY20" fmla="*/ 82980 h 720001"/>
                <a:gd name="connsiteX21" fmla="*/ 606513 w 692417"/>
                <a:gd name="connsiteY21" fmla="*/ 172812 h 720001"/>
                <a:gd name="connsiteX22" fmla="*/ 628853 w 692417"/>
                <a:gd name="connsiteY22" fmla="*/ 282638 h 720001"/>
                <a:gd name="connsiteX23" fmla="*/ 628853 w 692417"/>
                <a:gd name="connsiteY23" fmla="*/ 493091 h 720001"/>
                <a:gd name="connsiteX24" fmla="*/ 687990 w 692417"/>
                <a:gd name="connsiteY24" fmla="*/ 585551 h 720001"/>
                <a:gd name="connsiteX25" fmla="*/ 688929 w 692417"/>
                <a:gd name="connsiteY25" fmla="*/ 614275 h 720001"/>
                <a:gd name="connsiteX26" fmla="*/ 664336 w 692417"/>
                <a:gd name="connsiteY26" fmla="*/ 628918 h 720001"/>
                <a:gd name="connsiteX27" fmla="*/ 28189 w 692417"/>
                <a:gd name="connsiteY27" fmla="*/ 628918 h 720001"/>
                <a:gd name="connsiteX28" fmla="*/ 3596 w 692417"/>
                <a:gd name="connsiteY28" fmla="*/ 614462 h 720001"/>
                <a:gd name="connsiteX29" fmla="*/ 4159 w 692417"/>
                <a:gd name="connsiteY29" fmla="*/ 585927 h 720001"/>
                <a:gd name="connsiteX30" fmla="*/ 63578 w 692417"/>
                <a:gd name="connsiteY30" fmla="*/ 489336 h 720001"/>
                <a:gd name="connsiteX31" fmla="*/ 63578 w 692417"/>
                <a:gd name="connsiteY31" fmla="*/ 282638 h 720001"/>
                <a:gd name="connsiteX32" fmla="*/ 85919 w 692417"/>
                <a:gd name="connsiteY32" fmla="*/ 172812 h 720001"/>
                <a:gd name="connsiteX33" fmla="*/ 146558 w 692417"/>
                <a:gd name="connsiteY33" fmla="*/ 82980 h 720001"/>
                <a:gd name="connsiteX34" fmla="*/ 236389 w 692417"/>
                <a:gd name="connsiteY34" fmla="*/ 22341 h 720001"/>
                <a:gd name="connsiteX35" fmla="*/ 346215 w 692417"/>
                <a:gd name="connsiteY35" fmla="*/ 0 h 720001"/>
              </a:gdLst>
              <a:ahLst/>
              <a:cxnLst/>
              <a:rect l="l" t="t" r="r" b="b"/>
              <a:pathLst>
                <a:path w="692417" h="720001">
                  <a:moveTo>
                    <a:pt x="198153" y="663680"/>
                  </a:moveTo>
                  <a:lnTo>
                    <a:pt x="239787" y="663680"/>
                  </a:lnTo>
                  <a:lnTo>
                    <a:pt x="295235" y="663680"/>
                  </a:lnTo>
                  <a:lnTo>
                    <a:pt x="397182" y="663680"/>
                  </a:lnTo>
                  <a:lnTo>
                    <a:pt x="452630" y="663680"/>
                  </a:lnTo>
                  <a:lnTo>
                    <a:pt x="494264" y="663680"/>
                  </a:lnTo>
                  <a:cubicBezTo>
                    <a:pt x="509847" y="663680"/>
                    <a:pt x="522425" y="676259"/>
                    <a:pt x="522425" y="691841"/>
                  </a:cubicBezTo>
                  <a:cubicBezTo>
                    <a:pt x="522425" y="707423"/>
                    <a:pt x="509753" y="720001"/>
                    <a:pt x="494264" y="720001"/>
                  </a:cubicBezTo>
                  <a:lnTo>
                    <a:pt x="452630" y="720001"/>
                  </a:lnTo>
                  <a:lnTo>
                    <a:pt x="397182" y="720001"/>
                  </a:lnTo>
                  <a:lnTo>
                    <a:pt x="295235" y="720001"/>
                  </a:lnTo>
                  <a:lnTo>
                    <a:pt x="239787" y="720001"/>
                  </a:lnTo>
                  <a:lnTo>
                    <a:pt x="198153" y="720001"/>
                  </a:lnTo>
                  <a:cubicBezTo>
                    <a:pt x="182571" y="720001"/>
                    <a:pt x="169992" y="707423"/>
                    <a:pt x="169992" y="691841"/>
                  </a:cubicBezTo>
                  <a:cubicBezTo>
                    <a:pt x="169992" y="676259"/>
                    <a:pt x="182571" y="663680"/>
                    <a:pt x="198153" y="663680"/>
                  </a:cubicBezTo>
                  <a:close/>
                  <a:moveTo>
                    <a:pt x="154400" y="572143"/>
                  </a:moveTo>
                  <a:lnTo>
                    <a:pt x="154241" y="572597"/>
                  </a:lnTo>
                  <a:lnTo>
                    <a:pt x="160423" y="572597"/>
                  </a:lnTo>
                  <a:close/>
                  <a:moveTo>
                    <a:pt x="346215" y="0"/>
                  </a:moveTo>
                  <a:cubicBezTo>
                    <a:pt x="384232" y="0"/>
                    <a:pt x="421122" y="7510"/>
                    <a:pt x="456041" y="22341"/>
                  </a:cubicBezTo>
                  <a:cubicBezTo>
                    <a:pt x="489646" y="36609"/>
                    <a:pt x="519872" y="57072"/>
                    <a:pt x="545873" y="82980"/>
                  </a:cubicBezTo>
                  <a:cubicBezTo>
                    <a:pt x="571875" y="108981"/>
                    <a:pt x="592245" y="139207"/>
                    <a:pt x="606513" y="172812"/>
                  </a:cubicBezTo>
                  <a:cubicBezTo>
                    <a:pt x="621344" y="207637"/>
                    <a:pt x="628853" y="244621"/>
                    <a:pt x="628853" y="282638"/>
                  </a:cubicBezTo>
                  <a:lnTo>
                    <a:pt x="628853" y="493091"/>
                  </a:lnTo>
                  <a:lnTo>
                    <a:pt x="687990" y="585551"/>
                  </a:lnTo>
                  <a:cubicBezTo>
                    <a:pt x="693528" y="594187"/>
                    <a:pt x="693904" y="605263"/>
                    <a:pt x="688929" y="614275"/>
                  </a:cubicBezTo>
                  <a:cubicBezTo>
                    <a:pt x="684048" y="623286"/>
                    <a:pt x="674567" y="628918"/>
                    <a:pt x="664336" y="628918"/>
                  </a:cubicBezTo>
                  <a:lnTo>
                    <a:pt x="28189" y="628918"/>
                  </a:lnTo>
                  <a:cubicBezTo>
                    <a:pt x="17958" y="628918"/>
                    <a:pt x="8571" y="623380"/>
                    <a:pt x="3596" y="614462"/>
                  </a:cubicBezTo>
                  <a:cubicBezTo>
                    <a:pt x="-1380" y="605545"/>
                    <a:pt x="-1192" y="594656"/>
                    <a:pt x="4159" y="585927"/>
                  </a:cubicBezTo>
                  <a:lnTo>
                    <a:pt x="63578" y="489336"/>
                  </a:lnTo>
                  <a:lnTo>
                    <a:pt x="63578" y="282638"/>
                  </a:lnTo>
                  <a:cubicBezTo>
                    <a:pt x="63578" y="244621"/>
                    <a:pt x="71087" y="207731"/>
                    <a:pt x="85919" y="172812"/>
                  </a:cubicBezTo>
                  <a:cubicBezTo>
                    <a:pt x="100186" y="139207"/>
                    <a:pt x="120650" y="108981"/>
                    <a:pt x="146558" y="82980"/>
                  </a:cubicBezTo>
                  <a:cubicBezTo>
                    <a:pt x="172465" y="56978"/>
                    <a:pt x="202785" y="36609"/>
                    <a:pt x="236389" y="22341"/>
                  </a:cubicBezTo>
                  <a:cubicBezTo>
                    <a:pt x="271214" y="7510"/>
                    <a:pt x="308199" y="0"/>
                    <a:pt x="346215" y="0"/>
                  </a:cubicBezTo>
                  <a:close/>
                </a:path>
              </a:pathLst>
            </a:custGeom>
            <a:solidFill>
              <a:schemeClr val="bg1"/>
            </a:solidFill>
            <a:ln w="9525" cap="flat">
              <a:noFill/>
              <a:miter/>
            </a:ln>
          </p:spPr>
          <p:txBody>
            <a:bodyPr vert="horz" wrap="square" lIns="91440" tIns="45720" rIns="91440" bIns="45720" rtlCol="0" anchor="ctr"/>
            <a:lstStyle/>
            <a:p>
              <a:pPr algn="l"/>
              <a:endParaRPr kumimoji="1" lang="zh-CN" altLang="en-US"/>
            </a:p>
          </p:txBody>
        </p:sp>
      </p:grpSp>
      <p:grpSp>
        <p:nvGrpSpPr>
          <p:cNvPr id="9" name="组合 8"/>
          <p:cNvGrpSpPr/>
          <p:nvPr/>
        </p:nvGrpSpPr>
        <p:grpSpPr>
          <a:xfrm>
            <a:off x="4766843" y="1886694"/>
            <a:ext cx="719146" cy="719145"/>
            <a:chOff x="4766843" y="1886694"/>
            <a:chExt cx="719146" cy="719145"/>
          </a:xfrm>
        </p:grpSpPr>
        <p:sp>
          <p:nvSpPr>
            <p:cNvPr id="10" name="标题 1"/>
            <p:cNvSpPr txBox="1"/>
            <p:nvPr/>
          </p:nvSpPr>
          <p:spPr>
            <a:xfrm>
              <a:off x="4766843" y="1886694"/>
              <a:ext cx="719146" cy="719145"/>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4908937" y="2049096"/>
              <a:ext cx="434959" cy="394340"/>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bg1"/>
            </a:solidFill>
            <a:ln w="9525" cap="flat">
              <a:noFill/>
              <a:miter/>
            </a:ln>
          </p:spPr>
          <p:txBody>
            <a:bodyPr vert="horz" wrap="square" lIns="91440" tIns="45720" rIns="91440" bIns="45720" rtlCol="0" anchor="ctr"/>
            <a:lstStyle/>
            <a:p>
              <a:pPr algn="l"/>
              <a:endParaRPr kumimoji="1" lang="zh-CN" altLang="en-US"/>
            </a:p>
          </p:txBody>
        </p:sp>
      </p:grpSp>
      <p:pic>
        <p:nvPicPr>
          <p:cNvPr id="12" name="图片 11"/>
          <p:cNvPicPr>
            <a:picLocks noChangeAspect="1"/>
          </p:cNvPicPr>
          <p:nvPr/>
        </p:nvPicPr>
        <p:blipFill>
          <a:blip r:embed="rId1"/>
          <a:srcRect l="25950" r="25950"/>
          <a:stretch>
            <a:fillRect/>
          </a:stretch>
        </p:blipFill>
        <p:spPr>
          <a:xfrm>
            <a:off x="660400" y="5877662"/>
            <a:ext cx="3408326" cy="684102"/>
          </a:xfrm>
          <a:prstGeom prst="rect">
            <a:avLst/>
          </a:prstGeom>
          <a:noFill/>
          <a:ln>
            <a:noFill/>
          </a:ln>
        </p:spPr>
      </p:pic>
      <p:grpSp>
        <p:nvGrpSpPr>
          <p:cNvPr id="13" name="组合 12"/>
          <p:cNvGrpSpPr/>
          <p:nvPr/>
        </p:nvGrpSpPr>
        <p:grpSpPr>
          <a:xfrm>
            <a:off x="1142468" y="1330545"/>
            <a:ext cx="2444189" cy="4547117"/>
            <a:chOff x="1142468" y="1330545"/>
            <a:chExt cx="2444189" cy="4547117"/>
          </a:xfrm>
        </p:grpSpPr>
        <p:sp>
          <p:nvSpPr>
            <p:cNvPr id="14" name="标题 1"/>
            <p:cNvSpPr txBox="1"/>
            <p:nvPr/>
          </p:nvSpPr>
          <p:spPr>
            <a:xfrm flipV="1">
              <a:off x="1142468" y="1330545"/>
              <a:ext cx="2444189" cy="4547117"/>
            </a:xfrm>
            <a:custGeom>
              <a:avLst/>
              <a:gdLst>
                <a:gd name="connsiteX0" fmla="*/ 152970 w 2199101"/>
                <a:gd name="connsiteY0" fmla="*/ 4647085 h 4647085"/>
                <a:gd name="connsiteX1" fmla="*/ 2046132 w 2199101"/>
                <a:gd name="connsiteY1" fmla="*/ 4647085 h 4647085"/>
                <a:gd name="connsiteX2" fmla="*/ 2199101 w 2199101"/>
                <a:gd name="connsiteY2" fmla="*/ 4494116 h 4647085"/>
                <a:gd name="connsiteX3" fmla="*/ 2199101 w 2199101"/>
                <a:gd name="connsiteY3" fmla="*/ 3835400 h 4647085"/>
                <a:gd name="connsiteX4" fmla="*/ 2199101 w 2199101"/>
                <a:gd name="connsiteY4" fmla="*/ 2742584 h 4647085"/>
                <a:gd name="connsiteX5" fmla="*/ 2199101 w 2199101"/>
                <a:gd name="connsiteY5" fmla="*/ 2687789 h 4647085"/>
                <a:gd name="connsiteX6" fmla="*/ 2199101 w 2199101"/>
                <a:gd name="connsiteY6" fmla="*/ 1959296 h 4647085"/>
                <a:gd name="connsiteX7" fmla="*/ 2199101 w 2199101"/>
                <a:gd name="connsiteY7" fmla="*/ 1904501 h 4647085"/>
                <a:gd name="connsiteX8" fmla="*/ 2199101 w 2199101"/>
                <a:gd name="connsiteY8" fmla="*/ 811685 h 4647085"/>
                <a:gd name="connsiteX9" fmla="*/ 2199101 w 2199101"/>
                <a:gd name="connsiteY9" fmla="*/ 152969 h 4647085"/>
                <a:gd name="connsiteX10" fmla="*/ 2046132 w 2199101"/>
                <a:gd name="connsiteY10" fmla="*/ 0 h 4647085"/>
                <a:gd name="connsiteX11" fmla="*/ 152970 w 2199101"/>
                <a:gd name="connsiteY11" fmla="*/ 0 h 4647085"/>
                <a:gd name="connsiteX12" fmla="*/ 0 w 2199101"/>
                <a:gd name="connsiteY12" fmla="*/ 152969 h 4647085"/>
                <a:gd name="connsiteX13" fmla="*/ 0 w 2199101"/>
                <a:gd name="connsiteY13" fmla="*/ 811685 h 4647085"/>
                <a:gd name="connsiteX14" fmla="*/ 0 w 2199101"/>
                <a:gd name="connsiteY14" fmla="*/ 1904501 h 4647085"/>
                <a:gd name="connsiteX15" fmla="*/ 0 w 2199101"/>
                <a:gd name="connsiteY15" fmla="*/ 1959296 h 4647085"/>
                <a:gd name="connsiteX16" fmla="*/ 0 w 2199101"/>
                <a:gd name="connsiteY16" fmla="*/ 2687789 h 4647085"/>
                <a:gd name="connsiteX17" fmla="*/ 0 w 2199101"/>
                <a:gd name="connsiteY17" fmla="*/ 2742584 h 4647085"/>
                <a:gd name="connsiteX18" fmla="*/ 0 w 2199101"/>
                <a:gd name="connsiteY18" fmla="*/ 3835400 h 4647085"/>
                <a:gd name="connsiteX19" fmla="*/ 0 w 2199101"/>
                <a:gd name="connsiteY19" fmla="*/ 4494116 h 4647085"/>
                <a:gd name="connsiteX20" fmla="*/ 152970 w 2199101"/>
                <a:gd name="connsiteY20" fmla="*/ 4647085 h 4647085"/>
              </a:gdLst>
              <a:ahLst/>
              <a:cxnLst/>
              <a:rect l="l" t="t" r="r" b="b"/>
              <a:pathLst>
                <a:path w="2199101" h="4647085">
                  <a:moveTo>
                    <a:pt x="152970" y="4647085"/>
                  </a:moveTo>
                  <a:lnTo>
                    <a:pt x="2046132" y="4647085"/>
                  </a:lnTo>
                  <a:cubicBezTo>
                    <a:pt x="2130614" y="4647085"/>
                    <a:pt x="2199101" y="4578599"/>
                    <a:pt x="2199101" y="4494116"/>
                  </a:cubicBezTo>
                  <a:lnTo>
                    <a:pt x="2199101" y="3835400"/>
                  </a:lnTo>
                  <a:lnTo>
                    <a:pt x="2199101" y="2742584"/>
                  </a:lnTo>
                  <a:lnTo>
                    <a:pt x="2199101" y="2687789"/>
                  </a:lnTo>
                  <a:lnTo>
                    <a:pt x="2199101" y="1959296"/>
                  </a:lnTo>
                  <a:lnTo>
                    <a:pt x="2199101" y="1904501"/>
                  </a:lnTo>
                  <a:lnTo>
                    <a:pt x="2199101" y="811685"/>
                  </a:lnTo>
                  <a:lnTo>
                    <a:pt x="2199101" y="152969"/>
                  </a:lnTo>
                  <a:cubicBezTo>
                    <a:pt x="2199101" y="68486"/>
                    <a:pt x="2130614" y="0"/>
                    <a:pt x="2046132" y="0"/>
                  </a:cubicBezTo>
                  <a:lnTo>
                    <a:pt x="152970" y="0"/>
                  </a:lnTo>
                  <a:cubicBezTo>
                    <a:pt x="68487" y="0"/>
                    <a:pt x="0" y="68486"/>
                    <a:pt x="0" y="152969"/>
                  </a:cubicBezTo>
                  <a:lnTo>
                    <a:pt x="0" y="811685"/>
                  </a:lnTo>
                  <a:lnTo>
                    <a:pt x="0" y="1904501"/>
                  </a:lnTo>
                  <a:lnTo>
                    <a:pt x="0" y="1959296"/>
                  </a:lnTo>
                  <a:lnTo>
                    <a:pt x="0" y="2687789"/>
                  </a:lnTo>
                  <a:lnTo>
                    <a:pt x="0" y="2742584"/>
                  </a:lnTo>
                  <a:lnTo>
                    <a:pt x="0" y="3835400"/>
                  </a:lnTo>
                  <a:lnTo>
                    <a:pt x="0" y="4494116"/>
                  </a:lnTo>
                  <a:cubicBezTo>
                    <a:pt x="0" y="4578599"/>
                    <a:pt x="68487" y="4647085"/>
                    <a:pt x="152970" y="4647085"/>
                  </a:cubicBezTo>
                  <a:close/>
                </a:path>
              </a:pathLst>
            </a:custGeom>
            <a:solidFill>
              <a:schemeClr val="tx1"/>
            </a:solidFill>
            <a:ln w="12700" cap="sq">
              <a:noFill/>
              <a:miter/>
            </a:ln>
          </p:spPr>
          <p:txBody>
            <a:bodyPr vert="horz" wrap="square" lIns="91440" tIns="45720" rIns="91440" bIns="45720" rtlCol="0" anchor="ctr"/>
            <a:lstStyle/>
            <a:p>
              <a:pPr algn="ctr"/>
              <a:endParaRPr kumimoji="1" lang="zh-CN" altLang="en-US"/>
            </a:p>
          </p:txBody>
        </p:sp>
        <p:pic>
          <p:nvPicPr>
            <p:cNvPr id="15" name="图片 14"/>
            <p:cNvPicPr>
              <a:picLocks noChangeAspect="1"/>
            </p:cNvPicPr>
            <p:nvPr/>
          </p:nvPicPr>
          <p:blipFill>
            <a:blip r:embed="rId2"/>
            <a:srcRect/>
            <a:stretch>
              <a:fillRect/>
            </a:stretch>
          </p:blipFill>
          <p:spPr>
            <a:xfrm>
              <a:off x="1205159" y="1386466"/>
              <a:ext cx="2318808" cy="4435276"/>
            </a:xfrm>
            <a:prstGeom prst="rect">
              <a:avLst/>
            </a:prstGeom>
          </p:spPr>
        </p:pic>
      </p:grpSp>
      <p:sp>
        <p:nvSpPr>
          <p:cNvPr id="16" name="标题 1"/>
          <p:cNvSpPr txBox="1"/>
          <p:nvPr/>
        </p:nvSpPr>
        <p:spPr>
          <a:xfrm>
            <a:off x="810592" y="263750"/>
            <a:ext cx="10878487" cy="432000"/>
          </a:xfrm>
          <a:prstGeom prst="rect">
            <a:avLst/>
          </a:prstGeom>
          <a:noFill/>
          <a:ln>
            <a:noFill/>
          </a:ln>
        </p:spPr>
        <p:txBody>
          <a:bodyPr vert="horz" wrap="square" lIns="0" tIns="0" rIns="0" bIns="0" rtlCol="0" anchor="ctr"/>
          <a:lstStyle/>
          <a:p>
            <a:pPr algn="l"/>
            <a:r>
              <a:rPr kumimoji="1" lang="en-US" altLang="zh-CN" sz="3200">
                <a:ln w="12700">
                  <a:noFill/>
                </a:ln>
                <a:solidFill>
                  <a:schemeClr val="tx1"/>
                </a:solidFill>
                <a:latin typeface="Source Han Sans CN Bold" panose="020B0800000000000000" charset="-122"/>
                <a:ea typeface="Source Han Sans CN Bold" panose="020B0800000000000000" charset="-122"/>
                <a:cs typeface="Source Han Sans CN Bold" panose="020B0800000000000000" charset="-122"/>
              </a:rPr>
              <a:t>人格定义</a:t>
            </a:r>
            <a:endParaRPr kumimoji="1" lang="zh-CN" altLang="en-US"/>
          </a:p>
        </p:txBody>
      </p:sp>
      <p:sp>
        <p:nvSpPr>
          <p:cNvPr id="17" name="标题 1"/>
          <p:cNvSpPr txBox="1"/>
          <p:nvPr/>
        </p:nvSpPr>
        <p:spPr>
          <a:xfrm>
            <a:off x="327659" y="324821"/>
            <a:ext cx="159713" cy="159713"/>
          </a:xfrm>
          <a:prstGeom prst="rect">
            <a:avLst/>
          </a:prstGeom>
          <a:noFill/>
          <a:ln w="12700" cap="sq">
            <a:solidFill>
              <a:schemeClr val="bg1">
                <a:lumMod val="65000"/>
              </a:schemeClr>
            </a:solidFill>
            <a:miter/>
          </a:ln>
        </p:spPr>
        <p:txBody>
          <a:bodyPr vert="horz" wrap="square" lIns="91440" tIns="45720" rIns="91440" bIns="45720" rtlCol="0" anchor="ctr"/>
          <a:lstStyle/>
          <a:p>
            <a:pPr algn="ctr"/>
            <a:endParaRPr kumimoji="1" lang="zh-CN" altLang="en-US"/>
          </a:p>
        </p:txBody>
      </p:sp>
      <p:sp>
        <p:nvSpPr>
          <p:cNvPr id="18" name="标题 1"/>
          <p:cNvSpPr txBox="1"/>
          <p:nvPr/>
        </p:nvSpPr>
        <p:spPr>
          <a:xfrm>
            <a:off x="382730" y="379892"/>
            <a:ext cx="255445" cy="255445"/>
          </a:xfrm>
          <a:prstGeom prst="rect">
            <a:avLst/>
          </a:prstGeom>
          <a:solidFill>
            <a:schemeClr val="tx1">
              <a:lumMod val="75000"/>
              <a:lumOff val="25000"/>
            </a:schemeClr>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srcRect/>
          <a:stretch>
            <a:fillRect/>
          </a:stretch>
        </p:blipFill>
        <p:spPr>
          <a:xfrm>
            <a:off x="858557" y="2003055"/>
            <a:ext cx="2651019" cy="2651019"/>
          </a:xfrm>
          <a:prstGeom prst="rect">
            <a:avLst/>
          </a:prstGeom>
          <a:noFill/>
          <a:ln>
            <a:noFill/>
          </a:ln>
        </p:spPr>
      </p:pic>
      <p:sp>
        <p:nvSpPr>
          <p:cNvPr id="3" name="标题 1"/>
          <p:cNvSpPr txBox="1"/>
          <p:nvPr/>
        </p:nvSpPr>
        <p:spPr>
          <a:xfrm>
            <a:off x="678367" y="1875085"/>
            <a:ext cx="394952" cy="394952"/>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1462712" y="3887544"/>
            <a:ext cx="4336541" cy="1691453"/>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1684020" y="4160521"/>
            <a:ext cx="3886200" cy="1790700"/>
          </a:xfrm>
          <a:prstGeom prst="rect">
            <a:avLst/>
          </a:prstGeom>
          <a:noFill/>
          <a:ln>
            <a:noFill/>
          </a:ln>
        </p:spPr>
        <p:txBody>
          <a:bodyPr vert="horz" wrap="square" lIns="91440" tIns="45720" rIns="91440" bIns="45720" rtlCol="0" anchor="t"/>
          <a:lstStyle/>
          <a:p>
            <a:pPr algn="l"/>
            <a:r>
              <a:rPr kumimoji="1" lang="en-US" altLang="zh-CN" sz="1600" dirty="0" err="1">
                <a:ln w="12700">
                  <a:noFill/>
                </a:ln>
                <a:solidFill>
                  <a:schemeClr val="bg1"/>
                </a:solidFill>
                <a:latin typeface="等线" panose="02010600030101010101" pitchFamily="2" charset="-122"/>
                <a:ea typeface="等线" panose="02010600030101010101" pitchFamily="2" charset="-122"/>
                <a:cs typeface="Source Han Sans" panose="020B0500000000000000" charset="-122"/>
              </a:rPr>
              <a:t>心理学家提出多种人格理论，如弗洛伊德的</a:t>
            </a:r>
            <a:r>
              <a:rPr kumimoji="1" lang="zh-CN" altLang="en-US" sz="1600" dirty="0">
                <a:ln w="12700">
                  <a:noFill/>
                </a:ln>
                <a:solidFill>
                  <a:schemeClr val="bg1"/>
                </a:solidFill>
                <a:latin typeface="等线" panose="02010600030101010101" pitchFamily="2" charset="-122"/>
                <a:ea typeface="等线" panose="02010600030101010101" pitchFamily="2" charset="-122"/>
                <a:cs typeface="Source Han Sans" panose="020B0500000000000000" charset="-122"/>
              </a:rPr>
              <a:t>人格结构动力理论，荣格的内外向人格类型理论，人格特质理论等</a:t>
            </a:r>
            <a:endParaRPr kumimoji="1" lang="zh-CN" altLang="en-US" sz="1600" dirty="0">
              <a:latin typeface="等线" panose="02010600030101010101" pitchFamily="2" charset="-122"/>
              <a:ea typeface="等线" panose="02010600030101010101" pitchFamily="2" charset="-122"/>
            </a:endParaRPr>
          </a:p>
        </p:txBody>
      </p:sp>
      <p:pic>
        <p:nvPicPr>
          <p:cNvPr id="6" name="图片 5"/>
          <p:cNvPicPr>
            <a:picLocks noChangeAspect="1"/>
          </p:cNvPicPr>
          <p:nvPr/>
        </p:nvPicPr>
        <p:blipFill>
          <a:blip r:embed="rId2"/>
          <a:srcRect/>
          <a:stretch>
            <a:fillRect/>
          </a:stretch>
        </p:blipFill>
        <p:spPr>
          <a:xfrm>
            <a:off x="6700057" y="2003055"/>
            <a:ext cx="2651019" cy="2651019"/>
          </a:xfrm>
          <a:prstGeom prst="rect">
            <a:avLst/>
          </a:prstGeom>
          <a:noFill/>
          <a:ln>
            <a:noFill/>
          </a:ln>
        </p:spPr>
      </p:pic>
      <p:sp>
        <p:nvSpPr>
          <p:cNvPr id="7" name="标题 1"/>
          <p:cNvSpPr txBox="1"/>
          <p:nvPr/>
        </p:nvSpPr>
        <p:spPr>
          <a:xfrm>
            <a:off x="6500127" y="1875085"/>
            <a:ext cx="394952" cy="394952"/>
          </a:xfrm>
          <a:prstGeom prst="rect">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7177091" y="3887544"/>
            <a:ext cx="4336541" cy="1691453"/>
          </a:xfrm>
          <a:prstGeom prst="rect">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7447243" y="4170679"/>
            <a:ext cx="3886200" cy="1790700"/>
          </a:xfrm>
          <a:prstGeom prst="rect">
            <a:avLst/>
          </a:prstGeom>
          <a:noFill/>
          <a:ln>
            <a:noFill/>
          </a:ln>
        </p:spPr>
        <p:txBody>
          <a:bodyPr vert="horz" wrap="square" lIns="91440" tIns="45720" rIns="91440" bIns="45720" rtlCol="0" anchor="t"/>
          <a:lstStyle/>
          <a:p>
            <a:pPr algn="l"/>
            <a:r>
              <a:rPr kumimoji="1" lang="en-US" altLang="zh-CN" sz="1600" dirty="0" err="1">
                <a:ln w="12700">
                  <a:noFill/>
                </a:ln>
                <a:solidFill>
                  <a:schemeClr val="bg1"/>
                </a:solidFill>
                <a:latin typeface="等线" panose="02010600030101010101" pitchFamily="2" charset="-122"/>
                <a:ea typeface="等线" panose="02010600030101010101" pitchFamily="2" charset="-122"/>
              </a:rPr>
              <a:t>学习这些理论有助于理解人格形成的因素和机制</a:t>
            </a:r>
            <a:r>
              <a:rPr kumimoji="1" lang="en-US" altLang="zh-CN" sz="1600" dirty="0">
                <a:ln w="12700">
                  <a:noFill/>
                </a:ln>
                <a:solidFill>
                  <a:schemeClr val="bg1"/>
                </a:solidFill>
                <a:latin typeface="等线" panose="02010600030101010101" pitchFamily="2" charset="-122"/>
                <a:ea typeface="等线" panose="02010600030101010101" pitchFamily="2" charset="-122"/>
              </a:rPr>
              <a:t>。</a:t>
            </a:r>
            <a:endParaRPr kumimoji="1" lang="zh-CN" altLang="en-US" sz="1600" dirty="0">
              <a:ln w="12700">
                <a:noFill/>
              </a:ln>
              <a:solidFill>
                <a:schemeClr val="bg1"/>
              </a:solidFill>
              <a:latin typeface="等线" panose="02010600030101010101" pitchFamily="2" charset="-122"/>
              <a:ea typeface="等线" panose="02010600030101010101" pitchFamily="2" charset="-122"/>
            </a:endParaRPr>
          </a:p>
        </p:txBody>
      </p:sp>
      <p:sp>
        <p:nvSpPr>
          <p:cNvPr id="10" name="标题 1"/>
          <p:cNvSpPr txBox="1"/>
          <p:nvPr/>
        </p:nvSpPr>
        <p:spPr>
          <a:xfrm>
            <a:off x="810592" y="263750"/>
            <a:ext cx="10878487" cy="432000"/>
          </a:xfrm>
          <a:prstGeom prst="rect">
            <a:avLst/>
          </a:prstGeom>
          <a:noFill/>
          <a:ln>
            <a:noFill/>
          </a:ln>
        </p:spPr>
        <p:txBody>
          <a:bodyPr vert="horz" wrap="square" lIns="0" tIns="0" rIns="0" bIns="0" rtlCol="0" anchor="ctr"/>
          <a:lstStyle/>
          <a:p>
            <a:pPr algn="l"/>
            <a:r>
              <a:rPr kumimoji="1" lang="en-US" altLang="zh-CN" sz="3200">
                <a:ln w="12700">
                  <a:noFill/>
                </a:ln>
                <a:solidFill>
                  <a:schemeClr val="tx1"/>
                </a:solidFill>
                <a:latin typeface="Source Han Sans CN Bold" panose="020B0800000000000000" charset="-122"/>
                <a:ea typeface="Source Han Sans CN Bold" panose="020B0800000000000000" charset="-122"/>
                <a:cs typeface="Source Han Sans CN Bold" panose="020B0800000000000000" charset="-122"/>
              </a:rPr>
              <a:t>人格理论</a:t>
            </a:r>
            <a:endParaRPr kumimoji="1" lang="zh-CN" altLang="en-US"/>
          </a:p>
        </p:txBody>
      </p:sp>
      <p:sp>
        <p:nvSpPr>
          <p:cNvPr id="11" name="标题 1"/>
          <p:cNvSpPr txBox="1"/>
          <p:nvPr/>
        </p:nvSpPr>
        <p:spPr>
          <a:xfrm>
            <a:off x="327659" y="324821"/>
            <a:ext cx="159713" cy="159713"/>
          </a:xfrm>
          <a:prstGeom prst="rect">
            <a:avLst/>
          </a:prstGeom>
          <a:noFill/>
          <a:ln w="12700" cap="sq">
            <a:solidFill>
              <a:schemeClr val="bg1">
                <a:lumMod val="65000"/>
              </a:schemeClr>
            </a:solid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382730" y="379892"/>
            <a:ext cx="255445" cy="255445"/>
          </a:xfrm>
          <a:prstGeom prst="rect">
            <a:avLst/>
          </a:prstGeom>
          <a:solidFill>
            <a:schemeClr val="tx1">
              <a:lumMod val="75000"/>
              <a:lumOff val="25000"/>
            </a:schemeClr>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1">
                  <a:lumMod val="20000"/>
                  <a:lumOff val="80000"/>
                </a:schemeClr>
              </a:gs>
              <a:gs pos="100000">
                <a:schemeClr val="accent2">
                  <a:alpha val="75000"/>
                </a:schemeClr>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1724159" y="1936449"/>
            <a:ext cx="2810876" cy="2810875"/>
          </a:xfrm>
          <a:prstGeom prst="ellipse">
            <a:avLst/>
          </a:prstGeom>
          <a:gradFill>
            <a:gsLst>
              <a:gs pos="0">
                <a:schemeClr val="accent2"/>
              </a:gs>
              <a:gs pos="82000">
                <a:schemeClr val="accent1">
                  <a:alpha val="0"/>
                </a:schemeClr>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rot="8100000">
            <a:off x="2956489" y="2331958"/>
            <a:ext cx="1111150" cy="1111149"/>
          </a:xfrm>
          <a:prstGeom prst="arc">
            <a:avLst/>
          </a:prstGeom>
          <a:noFill/>
          <a:ln w="12700" cap="sq">
            <a:solidFill>
              <a:schemeClr val="tx1">
                <a:lumMod val="85000"/>
                <a:lumOff val="15000"/>
              </a:schemeClr>
            </a:solid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3147672" y="2860477"/>
            <a:ext cx="95587" cy="151904"/>
          </a:xfrm>
          <a:prstGeom prst="ellipse">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3743249" y="2860477"/>
            <a:ext cx="95587" cy="151904"/>
          </a:xfrm>
          <a:prstGeom prst="ellipse">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9349412" y="2976766"/>
            <a:ext cx="1075524" cy="1075524"/>
          </a:xfrm>
          <a:prstGeom prst="ellipse">
            <a:avLst/>
          </a:prstGeom>
          <a:gradFill>
            <a:gsLst>
              <a:gs pos="8364">
                <a:srgbClr val="D787C3">
                  <a:alpha val="100000"/>
                </a:srgbClr>
              </a:gs>
              <a:gs pos="82000">
                <a:schemeClr val="accent1">
                  <a:alpha val="0"/>
                </a:schemeClr>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5043835" y="2465544"/>
            <a:ext cx="1660118" cy="902827"/>
          </a:xfrm>
          <a:prstGeom prst="rect">
            <a:avLst/>
          </a:prstGeom>
          <a:noFill/>
          <a:ln>
            <a:noFill/>
          </a:ln>
        </p:spPr>
        <p:txBody>
          <a:bodyPr vert="horz" wrap="square" lIns="0" tIns="0" rIns="0" bIns="0" rtlCol="0" anchor="b"/>
          <a:lstStyle/>
          <a:p>
            <a:pPr algn="l"/>
            <a:r>
              <a:rPr kumimoji="1" lang="en-US" altLang="zh-CN" sz="4800">
                <a:ln w="12700">
                  <a:noFill/>
                </a:ln>
                <a:solidFill>
                  <a:schemeClr val="accent2"/>
                </a:solidFill>
                <a:latin typeface="OPPOSans H" panose="00020600040101010101" charset="-122"/>
                <a:ea typeface="OPPOSans H" panose="00020600040101010101" charset="-122"/>
                <a:cs typeface="OPPOSans H" panose="00020600040101010101" charset="-122"/>
              </a:rPr>
              <a:t>02</a:t>
            </a:r>
            <a:endParaRPr kumimoji="1" lang="zh-CN" altLang="en-US"/>
          </a:p>
        </p:txBody>
      </p:sp>
      <p:sp>
        <p:nvSpPr>
          <p:cNvPr id="9" name="标题 1"/>
          <p:cNvSpPr txBox="1"/>
          <p:nvPr/>
        </p:nvSpPr>
        <p:spPr>
          <a:xfrm>
            <a:off x="5043836" y="3426244"/>
            <a:ext cx="4071782" cy="1122744"/>
          </a:xfrm>
          <a:prstGeom prst="rect">
            <a:avLst/>
          </a:prstGeom>
          <a:noFill/>
          <a:ln>
            <a:noFill/>
          </a:ln>
        </p:spPr>
        <p:txBody>
          <a:bodyPr vert="horz" wrap="square" lIns="0" tIns="0" rIns="0" bIns="0" rtlCol="0" anchor="t"/>
          <a:lstStyle/>
          <a:p>
            <a:pPr algn="l"/>
            <a:r>
              <a:rPr kumimoji="1" lang="en-US" altLang="zh-CN" sz="3200">
                <a:ln w="12700">
                  <a:noFill/>
                </a:ln>
                <a:solidFill>
                  <a:schemeClr val="tx1">
                    <a:lumMod val="85000"/>
                    <a:lumOff val="15000"/>
                  </a:schemeClr>
                </a:solidFill>
                <a:latin typeface="OPPOSans H" panose="00020600040101010101" charset="-122"/>
                <a:ea typeface="OPPOSans H" panose="00020600040101010101" charset="-122"/>
                <a:cs typeface="OPPOSans H" panose="00020600040101010101" charset="-122"/>
              </a:rPr>
              <a:t>健康人格的主要表现</a:t>
            </a:r>
            <a:endParaRPr kumimoji="1" lang="zh-CN" altLang="en-US"/>
          </a:p>
        </p:txBody>
      </p:sp>
      <p:grpSp>
        <p:nvGrpSpPr>
          <p:cNvPr id="10" name="组合 9"/>
          <p:cNvGrpSpPr/>
          <p:nvPr/>
        </p:nvGrpSpPr>
        <p:grpSpPr>
          <a:xfrm>
            <a:off x="3215268" y="3395994"/>
            <a:ext cx="1507115" cy="1441768"/>
            <a:chOff x="3215268" y="3395994"/>
            <a:chExt cx="1507115" cy="1441768"/>
          </a:xfrm>
        </p:grpSpPr>
        <p:sp>
          <p:nvSpPr>
            <p:cNvPr id="11" name="标题 1"/>
            <p:cNvSpPr txBox="1"/>
            <p:nvPr/>
          </p:nvSpPr>
          <p:spPr>
            <a:xfrm rot="1735513">
              <a:off x="3451863" y="3521279"/>
              <a:ext cx="825296" cy="1191198"/>
            </a:xfrm>
            <a:custGeom>
              <a:avLst/>
              <a:gdLst>
                <a:gd name="connsiteX0" fmla="*/ 0 w 2572894"/>
                <a:gd name="connsiteY0" fmla="*/ 3713612 h 3713612"/>
                <a:gd name="connsiteX1" fmla="*/ 805326 w 2572894"/>
                <a:gd name="connsiteY1" fmla="*/ 1790767 h 3713612"/>
                <a:gd name="connsiteX2" fmla="*/ 2021989 w 2572894"/>
                <a:gd name="connsiteY2" fmla="*/ 1146926 h 3713612"/>
                <a:gd name="connsiteX3" fmla="*/ 2529476 w 2572894"/>
                <a:gd name="connsiteY3" fmla="*/ 2009138 h 3713612"/>
                <a:gd name="connsiteX4" fmla="*/ 1569864 w 2572894"/>
                <a:gd name="connsiteY4" fmla="*/ 2331150 h 3713612"/>
                <a:gd name="connsiteX5" fmla="*/ 1241979 w 2572894"/>
                <a:gd name="connsiteY5" fmla="*/ 982453 h 3713612"/>
                <a:gd name="connsiteX6" fmla="*/ 2307017 w 2572894"/>
                <a:gd name="connsiteY6" fmla="*/ 0 h 3713612"/>
              </a:gdLst>
              <a:ahLst/>
              <a:cxnLst/>
              <a:rect l="l" t="t" r="r" b="b"/>
              <a:pathLst>
                <a:path w="2572894" h="3713612">
                  <a:moveTo>
                    <a:pt x="0" y="3713612"/>
                  </a:moveTo>
                  <a:cubicBezTo>
                    <a:pt x="107827" y="3125047"/>
                    <a:pt x="468328" y="2218548"/>
                    <a:pt x="805326" y="1790767"/>
                  </a:cubicBezTo>
                  <a:cubicBezTo>
                    <a:pt x="1142324" y="1362986"/>
                    <a:pt x="1734631" y="1110531"/>
                    <a:pt x="2021989" y="1146926"/>
                  </a:cubicBezTo>
                  <a:cubicBezTo>
                    <a:pt x="2309347" y="1183321"/>
                    <a:pt x="2705230" y="1580847"/>
                    <a:pt x="2529476" y="2009138"/>
                  </a:cubicBezTo>
                  <a:cubicBezTo>
                    <a:pt x="2353722" y="2437429"/>
                    <a:pt x="1784447" y="2502264"/>
                    <a:pt x="1569864" y="2331150"/>
                  </a:cubicBezTo>
                  <a:cubicBezTo>
                    <a:pt x="1355281" y="2160036"/>
                    <a:pt x="1076756" y="1660902"/>
                    <a:pt x="1241979" y="982453"/>
                  </a:cubicBezTo>
                  <a:cubicBezTo>
                    <a:pt x="1393646" y="421965"/>
                    <a:pt x="1937668" y="135874"/>
                    <a:pt x="2307017" y="0"/>
                  </a:cubicBezTo>
                </a:path>
              </a:pathLst>
            </a:custGeom>
            <a:noFill/>
            <a:ln w="57150" cap="rnd">
              <a:solidFill>
                <a:schemeClr val="accent1"/>
              </a:solidFill>
              <a:round/>
            </a:ln>
          </p:spPr>
          <p:txBody>
            <a:bodyPr vert="horz" wrap="square" lIns="91440" tIns="45720" rIns="91440" bIns="45720" rtlCol="0" anchor="ctr"/>
            <a:lstStyle/>
            <a:p>
              <a:pPr algn="ctr"/>
              <a:endParaRPr kumimoji="1" lang="zh-CN" altLang="en-US"/>
            </a:p>
          </p:txBody>
        </p:sp>
        <p:sp>
          <p:nvSpPr>
            <p:cNvPr id="12" name="标题 1"/>
            <p:cNvSpPr txBox="1"/>
            <p:nvPr/>
          </p:nvSpPr>
          <p:spPr>
            <a:xfrm rot="5753501">
              <a:off x="4444243" y="3628427"/>
              <a:ext cx="250865" cy="281149"/>
            </a:xfrm>
            <a:prstGeom prst="triangl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grpSp>
      <p:sp>
        <p:nvSpPr>
          <p:cNvPr id="13" name="标题 1"/>
          <p:cNvSpPr txBox="1"/>
          <p:nvPr/>
        </p:nvSpPr>
        <p:spPr>
          <a:xfrm rot="5400000">
            <a:off x="9753485" y="3342350"/>
            <a:ext cx="410646" cy="354004"/>
          </a:xfrm>
          <a:prstGeom prst="triangle">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flipH="1">
            <a:off x="2018133" y="2142044"/>
            <a:ext cx="2063579" cy="2063579"/>
          </a:xfrm>
          <a:prstGeom prst="arc">
            <a:avLst>
              <a:gd name="adj1" fmla="val 17832290"/>
              <a:gd name="adj2" fmla="val 19700669"/>
            </a:avLst>
          </a:prstGeom>
          <a:noFill/>
          <a:ln w="63500" cap="rnd">
            <a:solidFill>
              <a:schemeClr val="bg1"/>
            </a:solidFill>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2053862" y="2739287"/>
            <a:ext cx="68586" cy="68580"/>
          </a:xfrm>
          <a:prstGeom prst="ellipse">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1579079" y="3844210"/>
            <a:ext cx="1124030" cy="1124030"/>
          </a:xfrm>
          <a:prstGeom prst="ellipse">
            <a:avLst/>
          </a:prstGeom>
          <a:gradFill>
            <a:gsLst>
              <a:gs pos="0">
                <a:schemeClr val="accent2">
                  <a:alpha val="43000"/>
                </a:schemeClr>
              </a:gs>
              <a:gs pos="91000">
                <a:schemeClr val="accent1">
                  <a:alpha val="0"/>
                </a:schemeClr>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17" name="标题 1"/>
          <p:cNvSpPr txBox="1"/>
          <p:nvPr/>
        </p:nvSpPr>
        <p:spPr>
          <a:xfrm flipH="1">
            <a:off x="660400" y="3846313"/>
            <a:ext cx="417228" cy="417228"/>
          </a:xfrm>
          <a:prstGeom prst="ellipse">
            <a:avLst/>
          </a:prstGeom>
          <a:gradFill>
            <a:gsLst>
              <a:gs pos="0">
                <a:schemeClr val="accent2">
                  <a:alpha val="65000"/>
                </a:schemeClr>
              </a:gs>
              <a:gs pos="91000">
                <a:schemeClr val="accent1">
                  <a:alpha val="0"/>
                </a:schemeClr>
              </a:gs>
            </a:gsLst>
            <a:lin ang="3600000" scaled="0"/>
          </a:gra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a:xfrm>
            <a:off x="695960" y="360000"/>
            <a:ext cx="10800000" cy="720000"/>
          </a:xfrm>
        </p:spPr>
        <p:txBody>
          <a:bodyPr/>
          <a:lstStyle/>
          <a:p>
            <a:r>
              <a:rPr lang="zh-CN" altLang="en-US">
                <a:solidFill>
                  <a:schemeClr val="tx1"/>
                </a:solidFill>
              </a:rPr>
              <a:t>自我意识和自尊</a:t>
            </a:r>
            <a:endParaRPr lang="zh-CN" altLang="en-US">
              <a:solidFill>
                <a:schemeClr val="tx1"/>
              </a:solidFill>
            </a:endParaRPr>
          </a:p>
        </p:txBody>
      </p:sp>
      <p:sp>
        <p:nvSpPr>
          <p:cNvPr id="2" name="圆角矩形 12"/>
          <p:cNvSpPr/>
          <p:nvPr>
            <p:custDataLst>
              <p:tags r:id="rId2"/>
            </p:custDataLst>
          </p:nvPr>
        </p:nvSpPr>
        <p:spPr>
          <a:xfrm>
            <a:off x="6383020" y="1440815"/>
            <a:ext cx="5113020" cy="4931410"/>
          </a:xfrm>
          <a:prstGeom prst="roundRect">
            <a:avLst>
              <a:gd name="adj" fmla="val 5794"/>
            </a:avLst>
          </a:prstGeom>
          <a:gradFill>
            <a:gsLst>
              <a:gs pos="0">
                <a:schemeClr val="accent2">
                  <a:lumMod val="60000"/>
                  <a:lumOff val="40000"/>
                  <a:alpha val="5000"/>
                </a:schemeClr>
              </a:gs>
              <a:gs pos="100000">
                <a:schemeClr val="accent2">
                  <a:lumMod val="60000"/>
                  <a:lumOff val="40000"/>
                  <a:alpha val="20000"/>
                </a:schemeClr>
              </a:gs>
            </a:gsLst>
            <a:lin ang="16200000" scaled="0"/>
          </a:gradFill>
          <a:ln>
            <a:gradFill>
              <a:gsLst>
                <a:gs pos="100000">
                  <a:schemeClr val="accent2">
                    <a:alpha val="0"/>
                  </a:schemeClr>
                </a:gs>
                <a:gs pos="0">
                  <a:schemeClr val="accent2">
                    <a:alpha val="44000"/>
                  </a:schemeClr>
                </a:gs>
              </a:gsLst>
              <a:lin ang="5400000"/>
              <a:tileRect/>
            </a:gra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solidFill>
                <a:schemeClr val="lt1"/>
              </a:solidFill>
              <a:sym typeface="+mn-ea"/>
            </a:endParaRPr>
          </a:p>
        </p:txBody>
      </p:sp>
      <p:sp>
        <p:nvSpPr>
          <p:cNvPr id="4" name="圆角矩形 2"/>
          <p:cNvSpPr/>
          <p:nvPr>
            <p:custDataLst>
              <p:tags r:id="rId3"/>
            </p:custDataLst>
          </p:nvPr>
        </p:nvSpPr>
        <p:spPr>
          <a:xfrm>
            <a:off x="706755" y="1440815"/>
            <a:ext cx="5113020" cy="4931410"/>
          </a:xfrm>
          <a:prstGeom prst="roundRect">
            <a:avLst>
              <a:gd name="adj" fmla="val 5794"/>
            </a:avLst>
          </a:prstGeom>
          <a:gradFill>
            <a:gsLst>
              <a:gs pos="0">
                <a:schemeClr val="accent1">
                  <a:lumMod val="60000"/>
                  <a:lumOff val="40000"/>
                  <a:alpha val="5000"/>
                </a:schemeClr>
              </a:gs>
              <a:gs pos="100000">
                <a:schemeClr val="accent1">
                  <a:lumMod val="60000"/>
                  <a:lumOff val="40000"/>
                  <a:alpha val="20000"/>
                </a:schemeClr>
              </a:gs>
            </a:gsLst>
            <a:lin ang="16200000" scaled="0"/>
          </a:gradFill>
          <a:ln>
            <a:gradFill>
              <a:gsLst>
                <a:gs pos="100000">
                  <a:schemeClr val="accent1">
                    <a:alpha val="0"/>
                  </a:schemeClr>
                </a:gs>
                <a:gs pos="0">
                  <a:schemeClr val="accent1">
                    <a:alpha val="44000"/>
                  </a:schemeClr>
                </a:gs>
              </a:gsLst>
              <a:lin ang="5400000"/>
              <a:tileRect/>
            </a:gra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sym typeface="+mn-ea"/>
            </a:endParaRPr>
          </a:p>
        </p:txBody>
      </p:sp>
      <p:sp>
        <p:nvSpPr>
          <p:cNvPr id="5" name="形状2"/>
          <p:cNvSpPr/>
          <p:nvPr>
            <p:custDataLst>
              <p:tags r:id="rId4"/>
            </p:custDataLst>
          </p:nvPr>
        </p:nvSpPr>
        <p:spPr>
          <a:xfrm>
            <a:off x="1109980" y="1990725"/>
            <a:ext cx="3925570" cy="76200"/>
          </a:xfrm>
          <a:prstGeom prst="roundRect">
            <a:avLst>
              <a:gd name="adj" fmla="val 50000"/>
            </a:avLst>
          </a:prstGeom>
          <a:solidFill>
            <a:schemeClr val="accent1">
              <a:alpha val="20000"/>
            </a:schemeClr>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algn="ctr"/>
            <a:endParaRPr lang="en-US" altLang="zh-CN" sz="3200" b="1" dirty="0">
              <a:solidFill>
                <a:schemeClr val="lt1"/>
              </a:solidFill>
              <a:effectLst>
                <a:reflection blurRad="6350" stA="26000" endPos="60000" dist="30480" dir="5400000" sy="-100000" algn="bl" rotWithShape="0"/>
              </a:effectLst>
              <a:cs typeface="+mn-ea"/>
              <a:sym typeface="+mn-lt"/>
            </a:endParaRPr>
          </a:p>
        </p:txBody>
      </p:sp>
      <p:sp>
        <p:nvSpPr>
          <p:cNvPr id="6" name="形状"/>
          <p:cNvSpPr/>
          <p:nvPr>
            <p:custDataLst>
              <p:tags r:id="rId5"/>
            </p:custDataLst>
          </p:nvPr>
        </p:nvSpPr>
        <p:spPr>
          <a:xfrm>
            <a:off x="946785" y="1990725"/>
            <a:ext cx="1050290" cy="76200"/>
          </a:xfrm>
          <a:prstGeom prst="roundRect">
            <a:avLst>
              <a:gd name="adj" fmla="val 50000"/>
            </a:avLst>
          </a:prstGeom>
          <a:gradFill flip="none" rotWithShape="1">
            <a:gsLst>
              <a:gs pos="0">
                <a:schemeClr val="accent1">
                  <a:lumMod val="60000"/>
                  <a:lumOff val="40000"/>
                  <a:alpha val="60000"/>
                </a:schemeClr>
              </a:gs>
              <a:gs pos="100000">
                <a:schemeClr val="accent1">
                  <a:alpha val="100000"/>
                </a:schemeClr>
              </a:gs>
            </a:gsLst>
            <a:lin ang="10800000" scaled="1"/>
            <a:tileRect/>
          </a:gra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algn="ctr"/>
            <a:endParaRPr lang="en-US" altLang="zh-CN" sz="3200" b="1" dirty="0">
              <a:solidFill>
                <a:schemeClr val="lt1"/>
              </a:solidFill>
              <a:effectLst>
                <a:reflection blurRad="6350" stA="26000" endPos="60000" dist="30480" dir="5400000" sy="-100000" algn="bl" rotWithShape="0"/>
              </a:effectLst>
              <a:cs typeface="+mn-ea"/>
              <a:sym typeface="+mn-lt"/>
            </a:endParaRPr>
          </a:p>
        </p:txBody>
      </p:sp>
      <p:sp>
        <p:nvSpPr>
          <p:cNvPr id="9" name="形状2"/>
          <p:cNvSpPr/>
          <p:nvPr>
            <p:custDataLst>
              <p:tags r:id="rId6"/>
            </p:custDataLst>
          </p:nvPr>
        </p:nvSpPr>
        <p:spPr>
          <a:xfrm>
            <a:off x="7313930" y="1990725"/>
            <a:ext cx="3925570" cy="76200"/>
          </a:xfrm>
          <a:prstGeom prst="roundRect">
            <a:avLst>
              <a:gd name="adj" fmla="val 50000"/>
            </a:avLst>
          </a:prstGeom>
          <a:solidFill>
            <a:schemeClr val="accent2">
              <a:alpha val="20000"/>
            </a:schemeClr>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algn="ctr"/>
            <a:endParaRPr lang="en-US" altLang="zh-CN" sz="3200" b="1" dirty="0">
              <a:solidFill>
                <a:schemeClr val="lt1"/>
              </a:solidFill>
              <a:effectLst>
                <a:reflection blurRad="6350" stA="26000" endPos="60000" dist="30480" dir="5400000" sy="-100000" algn="bl" rotWithShape="0"/>
              </a:effectLst>
              <a:cs typeface="+mn-ea"/>
              <a:sym typeface="+mn-lt"/>
            </a:endParaRPr>
          </a:p>
        </p:txBody>
      </p:sp>
      <p:sp>
        <p:nvSpPr>
          <p:cNvPr id="10" name="形状"/>
          <p:cNvSpPr/>
          <p:nvPr>
            <p:custDataLst>
              <p:tags r:id="rId7"/>
            </p:custDataLst>
          </p:nvPr>
        </p:nvSpPr>
        <p:spPr>
          <a:xfrm>
            <a:off x="7150735" y="1990725"/>
            <a:ext cx="1050290" cy="76200"/>
          </a:xfrm>
          <a:prstGeom prst="roundRect">
            <a:avLst>
              <a:gd name="adj" fmla="val 50000"/>
            </a:avLst>
          </a:prstGeom>
          <a:gradFill flip="none" rotWithShape="1">
            <a:gsLst>
              <a:gs pos="0">
                <a:schemeClr val="accent2">
                  <a:lumMod val="60000"/>
                  <a:lumOff val="40000"/>
                  <a:alpha val="60000"/>
                </a:schemeClr>
              </a:gs>
              <a:gs pos="100000">
                <a:schemeClr val="accent2">
                  <a:alpha val="100000"/>
                </a:schemeClr>
              </a:gs>
            </a:gsLst>
            <a:lin ang="10800000" scaled="1"/>
            <a:tileRect/>
          </a:gra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algn="ctr"/>
            <a:endParaRPr lang="en-US" altLang="zh-CN" sz="3200" b="1" dirty="0">
              <a:solidFill>
                <a:schemeClr val="lt1"/>
              </a:solidFill>
              <a:effectLst>
                <a:reflection blurRad="6350" stA="26000" endPos="60000" dist="30480" dir="5400000" sy="-100000" algn="bl" rotWithShape="0"/>
              </a:effectLst>
              <a:cs typeface="+mn-ea"/>
              <a:sym typeface="+mn-lt"/>
            </a:endParaRPr>
          </a:p>
        </p:txBody>
      </p:sp>
      <p:sp>
        <p:nvSpPr>
          <p:cNvPr id="12" name="矩形 6"/>
          <p:cNvSpPr/>
          <p:nvPr>
            <p:custDataLst>
              <p:tags r:id="rId8"/>
            </p:custDataLst>
          </p:nvPr>
        </p:nvSpPr>
        <p:spPr>
          <a:xfrm>
            <a:off x="946785" y="2334260"/>
            <a:ext cx="4164330" cy="3726180"/>
          </a:xfrm>
          <a:prstGeom prst="rect">
            <a:avLst/>
          </a:prstGeom>
          <a:noFill/>
        </p:spPr>
        <p:txBody>
          <a:bodyPr wrap="square" lIns="0" tIns="0" rIns="0" bIns="0" rtlCol="0" anchor="t" anchorCtr="0">
            <a:noAutofit/>
          </a:bodyPr>
          <a:lstStyle/>
          <a:p>
            <a:pPr>
              <a:lnSpc>
                <a:spcPct val="150000"/>
              </a:lnSpc>
              <a:spcBef>
                <a:spcPct val="0"/>
              </a:spcBef>
              <a:spcAft>
                <a:spcPct val="0"/>
              </a:spcAft>
            </a:pPr>
            <a:r>
              <a:rPr lang="zh-CN" altLang="en-US" sz="1400" dirty="0">
                <a:ln>
                  <a:noFill/>
                  <a:prstDash val="sysDot"/>
                </a:ln>
                <a:solidFill>
                  <a:schemeClr val="tx1">
                    <a:lumMod val="85000"/>
                    <a:lumOff val="15000"/>
                  </a:schemeClr>
                </a:solidFill>
                <a:latin typeface="+mn-ea"/>
                <a:cs typeface="+mn-ea"/>
              </a:rPr>
              <a:t>健康人格具备积极的自我意识。具有健全的自我意识，这包括自我认知的能力，即能够清晰地认识自己的优点和不足，了解自己的价值观、兴趣爱好、能力特长等方面。这样的自我认知不仅能够帮助个人更好地规划自己的未来，还能够提高自我价值感和自信心。同时，自我接纳的能力也是关键，即能够接受自己的所有特点和不足，不会过分苛求自己，也不会一味否定自己。这种自我接纳能够让人更加坦然和自信，促进个人成长和进步。</a:t>
            </a:r>
            <a:endParaRPr lang="zh-CN" altLang="en-US" sz="1400" dirty="0">
              <a:ln>
                <a:noFill/>
                <a:prstDash val="sysDot"/>
              </a:ln>
              <a:solidFill>
                <a:schemeClr val="tx1">
                  <a:lumMod val="85000"/>
                  <a:lumOff val="15000"/>
                </a:schemeClr>
              </a:solidFill>
              <a:latin typeface="+mn-ea"/>
              <a:cs typeface="+mn-ea"/>
            </a:endParaRPr>
          </a:p>
        </p:txBody>
      </p:sp>
      <p:sp>
        <p:nvSpPr>
          <p:cNvPr id="16" name="矩形 7"/>
          <p:cNvSpPr/>
          <p:nvPr>
            <p:custDataLst>
              <p:tags r:id="rId9"/>
            </p:custDataLst>
          </p:nvPr>
        </p:nvSpPr>
        <p:spPr>
          <a:xfrm>
            <a:off x="7112635" y="2334260"/>
            <a:ext cx="4164330" cy="3726180"/>
          </a:xfrm>
          <a:prstGeom prst="rect">
            <a:avLst/>
          </a:prstGeom>
          <a:noFill/>
        </p:spPr>
        <p:txBody>
          <a:bodyPr wrap="square" lIns="0" tIns="0" rIns="0" bIns="0" rtlCol="0" anchor="t" anchorCtr="0">
            <a:noAutofit/>
          </a:bodyPr>
          <a:lstStyle/>
          <a:p>
            <a:pPr>
              <a:lnSpc>
                <a:spcPct val="150000"/>
              </a:lnSpc>
              <a:spcBef>
                <a:spcPct val="0"/>
              </a:spcBef>
              <a:spcAft>
                <a:spcPct val="0"/>
              </a:spcAft>
            </a:pPr>
            <a:r>
              <a:rPr lang="zh-CN" altLang="en-US" sz="1400" dirty="0">
                <a:ln>
                  <a:noFill/>
                  <a:prstDash val="sysDot"/>
                </a:ln>
                <a:solidFill>
                  <a:schemeClr val="tx1">
                    <a:lumMod val="85000"/>
                    <a:lumOff val="15000"/>
                  </a:schemeClr>
                </a:solidFill>
                <a:latin typeface="+mn-ea"/>
                <a:cs typeface="+mn-ea"/>
              </a:rPr>
              <a:t>健康人格具备良好的自尊心。自尊也是健康人格的重要表现。自尊心健康的人往往自信并有信心，能够坚定地面对挑战和困难，同时也能够承认自己的不足和缺点。他们有较强的独立性和自我决策能力，能够独立思考和行动，不会轻易受到他人影响。此外，他们能够接受他人的批评和建议，从中反思自己的行为和态度，并适时进行改进。这种自尊并不等于盲目的自大，而是建立在真实自我认知的基础之上，既不过于自卑也不过于自大。</a:t>
            </a:r>
            <a:endParaRPr lang="zh-CN" altLang="en-US" sz="1400" dirty="0">
              <a:ln>
                <a:noFill/>
                <a:prstDash val="sysDot"/>
              </a:ln>
              <a:solidFill>
                <a:schemeClr val="tx1">
                  <a:lumMod val="85000"/>
                  <a:lumOff val="15000"/>
                </a:schemeClr>
              </a:solidFill>
              <a:latin typeface="+mn-ea"/>
              <a:cs typeface="+mn-ea"/>
            </a:endParaRPr>
          </a:p>
        </p:txBody>
      </p:sp>
      <p:sp>
        <p:nvSpPr>
          <p:cNvPr id="18" name="任意多边形 10"/>
          <p:cNvSpPr/>
          <p:nvPr>
            <p:custDataLst>
              <p:tags r:id="rId10"/>
            </p:custDataLst>
          </p:nvPr>
        </p:nvSpPr>
        <p:spPr>
          <a:xfrm>
            <a:off x="5341620" y="3367405"/>
            <a:ext cx="1508899" cy="793006"/>
          </a:xfrm>
          <a:custGeom>
            <a:avLst/>
            <a:gdLst/>
            <a:ahLst/>
            <a:cxnLst>
              <a:cxn ang="3">
                <a:pos x="hc" y="t"/>
              </a:cxn>
              <a:cxn ang="cd2">
                <a:pos x="l" y="vc"/>
              </a:cxn>
              <a:cxn ang="cd4">
                <a:pos x="hc" y="b"/>
              </a:cxn>
              <a:cxn ang="0">
                <a:pos x="r" y="vc"/>
              </a:cxn>
            </a:cxnLst>
            <a:rect l="l" t="t" r="r" b="b"/>
            <a:pathLst>
              <a:path w="2376" h="1249">
                <a:moveTo>
                  <a:pt x="517" y="1221"/>
                </a:moveTo>
                <a:lnTo>
                  <a:pt x="239" y="1221"/>
                </a:lnTo>
                <a:lnTo>
                  <a:pt x="0" y="28"/>
                </a:lnTo>
                <a:lnTo>
                  <a:pt x="317" y="28"/>
                </a:lnTo>
                <a:lnTo>
                  <a:pt x="401" y="548"/>
                </a:lnTo>
                <a:cubicBezTo>
                  <a:pt x="424" y="689"/>
                  <a:pt x="438" y="782"/>
                  <a:pt x="442" y="829"/>
                </a:cubicBezTo>
                <a:cubicBezTo>
                  <a:pt x="448" y="816"/>
                  <a:pt x="474" y="768"/>
                  <a:pt x="521" y="683"/>
                </a:cubicBezTo>
                <a:cubicBezTo>
                  <a:pt x="567" y="599"/>
                  <a:pt x="595" y="548"/>
                  <a:pt x="605" y="531"/>
                </a:cubicBezTo>
                <a:lnTo>
                  <a:pt x="902" y="28"/>
                </a:lnTo>
                <a:lnTo>
                  <a:pt x="1250" y="28"/>
                </a:lnTo>
                <a:lnTo>
                  <a:pt x="517" y="1221"/>
                </a:lnTo>
                <a:close/>
                <a:moveTo>
                  <a:pt x="1158" y="887"/>
                </a:moveTo>
                <a:lnTo>
                  <a:pt x="1470" y="838"/>
                </a:lnTo>
                <a:cubicBezTo>
                  <a:pt x="1498" y="904"/>
                  <a:pt x="1532" y="950"/>
                  <a:pt x="1573" y="978"/>
                </a:cubicBezTo>
                <a:cubicBezTo>
                  <a:pt x="1614" y="1005"/>
                  <a:pt x="1671" y="1019"/>
                  <a:pt x="1742" y="1019"/>
                </a:cubicBezTo>
                <a:cubicBezTo>
                  <a:pt x="1815" y="1019"/>
                  <a:pt x="1874" y="1002"/>
                  <a:pt x="1918" y="969"/>
                </a:cubicBezTo>
                <a:cubicBezTo>
                  <a:pt x="1949" y="947"/>
                  <a:pt x="1964" y="919"/>
                  <a:pt x="1964" y="887"/>
                </a:cubicBezTo>
                <a:cubicBezTo>
                  <a:pt x="1964" y="865"/>
                  <a:pt x="1956" y="846"/>
                  <a:pt x="1940" y="829"/>
                </a:cubicBezTo>
                <a:cubicBezTo>
                  <a:pt x="1924" y="812"/>
                  <a:pt x="1879" y="792"/>
                  <a:pt x="1807" y="768"/>
                </a:cubicBezTo>
                <a:cubicBezTo>
                  <a:pt x="1612" y="704"/>
                  <a:pt x="1492" y="653"/>
                  <a:pt x="1445" y="615"/>
                </a:cubicBezTo>
                <a:cubicBezTo>
                  <a:pt x="1373" y="557"/>
                  <a:pt x="1336" y="481"/>
                  <a:pt x="1336" y="386"/>
                </a:cubicBezTo>
                <a:cubicBezTo>
                  <a:pt x="1336" y="292"/>
                  <a:pt x="1371" y="211"/>
                  <a:pt x="1442" y="143"/>
                </a:cubicBezTo>
                <a:cubicBezTo>
                  <a:pt x="1540" y="48"/>
                  <a:pt x="1686" y="0"/>
                  <a:pt x="1879" y="0"/>
                </a:cubicBezTo>
                <a:cubicBezTo>
                  <a:pt x="2032" y="0"/>
                  <a:pt x="2148" y="28"/>
                  <a:pt x="2227" y="84"/>
                </a:cubicBezTo>
                <a:cubicBezTo>
                  <a:pt x="2305" y="140"/>
                  <a:pt x="2355" y="216"/>
                  <a:pt x="2376" y="312"/>
                </a:cubicBezTo>
                <a:lnTo>
                  <a:pt x="2079" y="364"/>
                </a:lnTo>
                <a:cubicBezTo>
                  <a:pt x="2063" y="320"/>
                  <a:pt x="2037" y="288"/>
                  <a:pt x="2002" y="266"/>
                </a:cubicBezTo>
                <a:cubicBezTo>
                  <a:pt x="1954" y="237"/>
                  <a:pt x="1897" y="222"/>
                  <a:pt x="1829" y="222"/>
                </a:cubicBezTo>
                <a:cubicBezTo>
                  <a:pt x="1762" y="222"/>
                  <a:pt x="1713" y="234"/>
                  <a:pt x="1684" y="256"/>
                </a:cubicBezTo>
                <a:cubicBezTo>
                  <a:pt x="1654" y="279"/>
                  <a:pt x="1640" y="304"/>
                  <a:pt x="1640" y="334"/>
                </a:cubicBezTo>
                <a:cubicBezTo>
                  <a:pt x="1640" y="363"/>
                  <a:pt x="1654" y="388"/>
                  <a:pt x="1684" y="408"/>
                </a:cubicBezTo>
                <a:cubicBezTo>
                  <a:pt x="1703" y="420"/>
                  <a:pt x="1763" y="441"/>
                  <a:pt x="1865" y="471"/>
                </a:cubicBezTo>
                <a:cubicBezTo>
                  <a:pt x="2022" y="516"/>
                  <a:pt x="2128" y="561"/>
                  <a:pt x="2181" y="605"/>
                </a:cubicBezTo>
                <a:cubicBezTo>
                  <a:pt x="2256" y="667"/>
                  <a:pt x="2293" y="742"/>
                  <a:pt x="2293" y="830"/>
                </a:cubicBezTo>
                <a:cubicBezTo>
                  <a:pt x="2293" y="943"/>
                  <a:pt x="2246" y="1041"/>
                  <a:pt x="2150" y="1124"/>
                </a:cubicBezTo>
                <a:cubicBezTo>
                  <a:pt x="2055" y="1207"/>
                  <a:pt x="1921" y="1249"/>
                  <a:pt x="1748" y="1249"/>
                </a:cubicBezTo>
                <a:cubicBezTo>
                  <a:pt x="1576" y="1249"/>
                  <a:pt x="1443" y="1217"/>
                  <a:pt x="1349" y="1154"/>
                </a:cubicBezTo>
                <a:cubicBezTo>
                  <a:pt x="1255" y="1091"/>
                  <a:pt x="1191" y="1002"/>
                  <a:pt x="1158" y="887"/>
                </a:cubicBezTo>
                <a:close/>
              </a:path>
            </a:pathLst>
          </a:custGeom>
          <a:gradFill>
            <a:gsLst>
              <a:gs pos="100000">
                <a:schemeClr val="accent1">
                  <a:alpha val="100000"/>
                </a:schemeClr>
              </a:gs>
              <a:gs pos="0">
                <a:schemeClr val="accent1">
                  <a:alpha val="100000"/>
                </a:schemeClr>
              </a:gs>
            </a:gsLst>
            <a:lin ang="0" scaled="0"/>
          </a:gradFill>
          <a:ln>
            <a:noFill/>
          </a:ln>
          <a:effectLst>
            <a:outerShdw blurRad="203200" dist="101600" dir="5400000" algn="t" rotWithShape="0">
              <a:schemeClr val="accent1">
                <a:lumMod val="75000"/>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6000" b="1" i="1">
              <a:solidFill>
                <a:schemeClr val="lt1"/>
              </a:solidFill>
              <a:effectLst/>
              <a:sym typeface="+mn-ea"/>
            </a:endParaRPr>
          </a:p>
        </p:txBody>
      </p:sp>
    </p:spTree>
    <p:custDataLst>
      <p:tags r:id="rId1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srcRect/>
          <a:stretch>
            <a:fillRect/>
          </a:stretch>
        </p:blipFill>
        <p:spPr>
          <a:xfrm>
            <a:off x="7772400" y="1430364"/>
            <a:ext cx="3746501" cy="4437036"/>
          </a:xfrm>
          <a:prstGeom prst="rect">
            <a:avLst/>
          </a:prstGeom>
        </p:spPr>
      </p:pic>
      <p:sp>
        <p:nvSpPr>
          <p:cNvPr id="3" name="标题 1"/>
          <p:cNvSpPr txBox="1"/>
          <p:nvPr/>
        </p:nvSpPr>
        <p:spPr>
          <a:xfrm>
            <a:off x="3397582" y="4617301"/>
            <a:ext cx="878141" cy="788238"/>
          </a:xfrm>
          <a:prstGeom prst="roundRect">
            <a:avLst>
              <a:gd name="adj" fmla="val 19117"/>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1012829" y="2178900"/>
            <a:ext cx="3190236" cy="3155099"/>
          </a:xfrm>
          <a:prstGeom prst="roundRect">
            <a:avLst>
              <a:gd name="adj" fmla="val 5422"/>
            </a:avLst>
          </a:prstGeom>
          <a:solidFill>
            <a:schemeClr val="bg1"/>
          </a:solidFill>
          <a:ln w="12700" cap="sq">
            <a:noFill/>
            <a:miter/>
          </a:ln>
          <a:effectLst>
            <a:outerShdw blurRad="241300" sx="102000" sy="102000" algn="ctr" rotWithShape="0">
              <a:schemeClr val="accent1">
                <a:alpha val="10000"/>
              </a:schemeClr>
            </a:outerShdw>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1027277" y="1942681"/>
            <a:ext cx="526416" cy="472440"/>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1136119" y="2506980"/>
            <a:ext cx="2943656" cy="2529840"/>
          </a:xfrm>
          <a:prstGeom prst="rect">
            <a:avLst/>
          </a:prstGeom>
          <a:noFill/>
          <a:ln>
            <a:noFill/>
          </a:ln>
        </p:spPr>
        <p:txBody>
          <a:bodyPr vert="horz" wrap="square" lIns="0" tIns="0" rIns="0" bIns="0" rtlCol="0" anchor="t"/>
          <a:lstStyle/>
          <a:p>
            <a:pPr algn="l"/>
            <a:r>
              <a:rPr kumimoji="1" lang="en-US" altLang="zh-CN" sz="1600" dirty="0">
                <a:ln w="12700">
                  <a:noFill/>
                </a:ln>
                <a:latin typeface="华文中宋" panose="02010600040101010101" pitchFamily="2" charset="-122"/>
                <a:ea typeface="华文中宋" panose="02010600040101010101" pitchFamily="2" charset="-122"/>
              </a:rPr>
              <a:t>      </a:t>
            </a:r>
            <a:r>
              <a:rPr kumimoji="1" lang="en-US" altLang="zh-CN" sz="1600" dirty="0" err="1">
                <a:ln w="12700">
                  <a:noFill/>
                </a:ln>
                <a:latin typeface="华文中宋" panose="02010600040101010101" pitchFamily="2" charset="-122"/>
                <a:ea typeface="华文中宋" panose="02010600040101010101" pitchFamily="2" charset="-122"/>
              </a:rPr>
              <a:t>健康人格表现出自主性</a:t>
            </a:r>
            <a:r>
              <a:rPr kumimoji="1" lang="en-US" altLang="zh-CN" sz="1600" dirty="0">
                <a:ln w="12700">
                  <a:noFill/>
                </a:ln>
                <a:latin typeface="华文中宋" panose="02010600040101010101" pitchFamily="2" charset="-122"/>
                <a:ea typeface="华文中宋" panose="02010600040101010101" pitchFamily="2" charset="-122"/>
              </a:rPr>
              <a:t>。</a:t>
            </a:r>
            <a:r>
              <a:rPr kumimoji="1" lang="zh-CN" altLang="en-US" sz="1600" dirty="0">
                <a:ln w="12700">
                  <a:noFill/>
                </a:ln>
                <a:latin typeface="华文中宋" panose="02010600040101010101" pitchFamily="2" charset="-122"/>
                <a:ea typeface="华文中宋" panose="02010600040101010101" pitchFamily="2" charset="-122"/>
              </a:rPr>
              <a:t>具体表现在如下几个方面：</a:t>
            </a:r>
            <a:endParaRPr kumimoji="1" lang="en-US" altLang="zh-CN" sz="1600" dirty="0">
              <a:ln w="12700">
                <a:noFill/>
              </a:ln>
              <a:latin typeface="华文中宋" panose="02010600040101010101" pitchFamily="2" charset="-122"/>
              <a:ea typeface="华文中宋" panose="02010600040101010101" pitchFamily="2" charset="-122"/>
            </a:endParaRPr>
          </a:p>
          <a:p>
            <a:pPr algn="l"/>
            <a:r>
              <a:rPr kumimoji="1" lang="zh-CN" altLang="en-US" sz="1600" dirty="0">
                <a:ln w="12700">
                  <a:noFill/>
                </a:ln>
                <a:latin typeface="华文中宋" panose="02010600040101010101" pitchFamily="2" charset="-122"/>
                <a:ea typeface="华文中宋" panose="02010600040101010101" pitchFamily="2" charset="-122"/>
              </a:rPr>
              <a:t>      自我决策能力；</a:t>
            </a:r>
            <a:endParaRPr kumimoji="1" lang="en-US" altLang="zh-CN" sz="1600" dirty="0">
              <a:ln w="12700">
                <a:noFill/>
              </a:ln>
              <a:latin typeface="华文中宋" panose="02010600040101010101" pitchFamily="2" charset="-122"/>
              <a:ea typeface="华文中宋" panose="02010600040101010101" pitchFamily="2" charset="-122"/>
            </a:endParaRPr>
          </a:p>
          <a:p>
            <a:pPr algn="l"/>
            <a:r>
              <a:rPr kumimoji="1" lang="zh-CN" altLang="en-US" sz="1600" dirty="0">
                <a:ln w="12700">
                  <a:noFill/>
                </a:ln>
                <a:latin typeface="华文中宋" panose="02010600040101010101" pitchFamily="2" charset="-122"/>
                <a:ea typeface="华文中宋" panose="02010600040101010101" pitchFamily="2" charset="-122"/>
              </a:rPr>
              <a:t>      自我管理能力；</a:t>
            </a:r>
            <a:endParaRPr kumimoji="1" lang="en-US" altLang="zh-CN" sz="1600" dirty="0">
              <a:ln w="12700">
                <a:noFill/>
              </a:ln>
              <a:latin typeface="华文中宋" panose="02010600040101010101" pitchFamily="2" charset="-122"/>
              <a:ea typeface="华文中宋" panose="02010600040101010101" pitchFamily="2" charset="-122"/>
            </a:endParaRPr>
          </a:p>
          <a:p>
            <a:pPr algn="l"/>
            <a:r>
              <a:rPr kumimoji="1" lang="en-US" altLang="zh-CN" sz="1600" dirty="0">
                <a:ln w="12700">
                  <a:noFill/>
                </a:ln>
                <a:latin typeface="华文中宋" panose="02010600040101010101" pitchFamily="2" charset="-122"/>
                <a:ea typeface="华文中宋" panose="02010600040101010101" pitchFamily="2" charset="-122"/>
              </a:rPr>
              <a:t>      </a:t>
            </a:r>
            <a:r>
              <a:rPr kumimoji="1" lang="zh-CN" altLang="en-US" sz="1600" dirty="0">
                <a:ln w="12700">
                  <a:noFill/>
                </a:ln>
                <a:latin typeface="华文中宋" panose="02010600040101010101" pitchFamily="2" charset="-122"/>
                <a:ea typeface="华文中宋" panose="02010600040101010101" pitchFamily="2" charset="-122"/>
              </a:rPr>
              <a:t>自我发展动力。</a:t>
            </a:r>
            <a:endParaRPr kumimoji="1" lang="en-US" altLang="zh-CN" sz="1600" dirty="0">
              <a:ln w="12700">
                <a:noFill/>
              </a:ln>
              <a:latin typeface="华文中宋" panose="02010600040101010101" pitchFamily="2" charset="-122"/>
              <a:ea typeface="华文中宋" panose="02010600040101010101" pitchFamily="2" charset="-122"/>
            </a:endParaRPr>
          </a:p>
          <a:p>
            <a:pPr algn="l"/>
            <a:endParaRPr kumimoji="1" lang="zh-CN" altLang="en-US" sz="1600" dirty="0">
              <a:ln w="12700">
                <a:noFill/>
              </a:ln>
              <a:latin typeface="华文中宋" panose="02010600040101010101" pitchFamily="2" charset="-122"/>
              <a:ea typeface="华文中宋" panose="02010600040101010101" pitchFamily="2" charset="-122"/>
            </a:endParaRPr>
          </a:p>
        </p:txBody>
      </p:sp>
      <p:sp>
        <p:nvSpPr>
          <p:cNvPr id="7" name="标题 1"/>
          <p:cNvSpPr txBox="1"/>
          <p:nvPr/>
        </p:nvSpPr>
        <p:spPr>
          <a:xfrm>
            <a:off x="660400" y="1858861"/>
            <a:ext cx="640080" cy="640080"/>
          </a:xfrm>
          <a:prstGeom prst="ellipse">
            <a:avLst/>
          </a:prstGeom>
          <a:solidFill>
            <a:schemeClr val="accent2"/>
          </a:solidFill>
          <a:ln w="28575" cap="sq">
            <a:solidFill>
              <a:schemeClr val="bg1"/>
            </a:solid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697051" y="1998646"/>
            <a:ext cx="598534" cy="330031"/>
          </a:xfrm>
          <a:prstGeom prst="rect">
            <a:avLst/>
          </a:prstGeom>
          <a:noFill/>
          <a:ln>
            <a:noFill/>
          </a:ln>
        </p:spPr>
        <p:txBody>
          <a:bodyPr vert="horz" wrap="square" lIns="0" tIns="0" rIns="0" bIns="0" rtlCol="0" anchor="ctr"/>
          <a:lstStyle/>
          <a:p>
            <a:pPr algn="ctr"/>
            <a:r>
              <a:rPr kumimoji="1" lang="en-US" altLang="zh-CN" sz="2400">
                <a:ln w="12700">
                  <a:noFill/>
                </a:ln>
                <a:solidFill>
                  <a:schemeClr val="bg1"/>
                </a:solidFill>
                <a:latin typeface="Source Han Sans" panose="020B0500000000000000" charset="-122"/>
                <a:ea typeface="Source Han Sans" panose="020B0500000000000000" charset="-122"/>
                <a:cs typeface="Source Han Sans" panose="020B0500000000000000" charset="-122"/>
              </a:rPr>
              <a:t>01</a:t>
            </a:r>
            <a:endParaRPr kumimoji="1" lang="zh-CN" altLang="en-US"/>
          </a:p>
        </p:txBody>
      </p:sp>
      <p:sp>
        <p:nvSpPr>
          <p:cNvPr id="9" name="标题 1"/>
          <p:cNvSpPr txBox="1"/>
          <p:nvPr/>
        </p:nvSpPr>
        <p:spPr>
          <a:xfrm>
            <a:off x="7503439" y="4617301"/>
            <a:ext cx="878141" cy="788238"/>
          </a:xfrm>
          <a:prstGeom prst="roundRect">
            <a:avLst>
              <a:gd name="adj" fmla="val 19117"/>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4867225" y="2178900"/>
            <a:ext cx="3439634" cy="3155099"/>
          </a:xfrm>
          <a:prstGeom prst="roundRect">
            <a:avLst>
              <a:gd name="adj" fmla="val 5422"/>
            </a:avLst>
          </a:prstGeom>
          <a:solidFill>
            <a:schemeClr val="bg1"/>
          </a:solidFill>
          <a:ln w="12700" cap="sq">
            <a:noFill/>
            <a:miter/>
          </a:ln>
          <a:effectLst>
            <a:outerShdw blurRad="241300" sx="102000" sy="102000" algn="ctr" rotWithShape="0">
              <a:schemeClr val="accent1">
                <a:alpha val="10000"/>
              </a:schemeClr>
            </a:outerShdw>
          </a:effectLst>
        </p:spPr>
        <p:txBody>
          <a:bodyPr vert="horz" wrap="square" lIns="91440" tIns="45720" rIns="91440" bIns="45720" rtlCol="0" anchor="ctr"/>
          <a:lstStyle/>
          <a:p>
            <a:pPr algn="ctr"/>
            <a:endParaRPr kumimoji="1" lang="zh-CN" altLang="en-US"/>
          </a:p>
        </p:txBody>
      </p:sp>
      <p:sp>
        <p:nvSpPr>
          <p:cNvPr id="11" name="标题 1"/>
          <p:cNvSpPr txBox="1"/>
          <p:nvPr/>
        </p:nvSpPr>
        <p:spPr>
          <a:xfrm>
            <a:off x="4828332" y="1942681"/>
            <a:ext cx="574248" cy="472440"/>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4514796" y="1858861"/>
            <a:ext cx="640080" cy="640080"/>
          </a:xfrm>
          <a:prstGeom prst="ellipse">
            <a:avLst/>
          </a:prstGeom>
          <a:solidFill>
            <a:schemeClr val="accent2"/>
          </a:solidFill>
          <a:ln w="28575" cap="sq">
            <a:solidFill>
              <a:schemeClr val="bg1"/>
            </a:solidFill>
            <a:miter/>
          </a:ln>
        </p:spPr>
        <p:txBody>
          <a:bodyPr vert="horz" wrap="square" lIns="91440" tIns="45720" rIns="91440" bIns="45720" rtlCol="0" anchor="ctr"/>
          <a:lstStyle/>
          <a:p>
            <a:pPr algn="ctr"/>
            <a:endParaRPr kumimoji="1" lang="zh-CN" altLang="en-US"/>
          </a:p>
        </p:txBody>
      </p:sp>
      <p:sp>
        <p:nvSpPr>
          <p:cNvPr id="13" name="标题 1"/>
          <p:cNvSpPr txBox="1"/>
          <p:nvPr/>
        </p:nvSpPr>
        <p:spPr>
          <a:xfrm>
            <a:off x="4551447" y="1998646"/>
            <a:ext cx="598534" cy="330031"/>
          </a:xfrm>
          <a:prstGeom prst="rect">
            <a:avLst/>
          </a:prstGeom>
          <a:noFill/>
          <a:ln>
            <a:noFill/>
          </a:ln>
        </p:spPr>
        <p:txBody>
          <a:bodyPr vert="horz" wrap="square" lIns="0" tIns="0" rIns="0" bIns="0" rtlCol="0" anchor="ctr"/>
          <a:lstStyle/>
          <a:p>
            <a:pPr algn="ctr"/>
            <a:r>
              <a:rPr kumimoji="1" lang="en-US" altLang="zh-CN" sz="2400">
                <a:ln w="12700">
                  <a:noFill/>
                </a:ln>
                <a:solidFill>
                  <a:schemeClr val="bg1"/>
                </a:solidFill>
                <a:latin typeface="Source Han Sans" panose="020B0500000000000000" charset="-122"/>
                <a:ea typeface="Source Han Sans" panose="020B0500000000000000" charset="-122"/>
                <a:cs typeface="Source Han Sans" panose="020B0500000000000000" charset="-122"/>
              </a:rPr>
              <a:t>02</a:t>
            </a:r>
            <a:endParaRPr kumimoji="1" lang="zh-CN" altLang="en-US"/>
          </a:p>
        </p:txBody>
      </p:sp>
      <p:sp>
        <p:nvSpPr>
          <p:cNvPr id="14" name="标题 1"/>
          <p:cNvSpPr txBox="1"/>
          <p:nvPr/>
        </p:nvSpPr>
        <p:spPr>
          <a:xfrm>
            <a:off x="5061860" y="2506980"/>
            <a:ext cx="3050364" cy="2529840"/>
          </a:xfrm>
          <a:prstGeom prst="rect">
            <a:avLst/>
          </a:prstGeom>
          <a:noFill/>
          <a:ln>
            <a:noFill/>
          </a:ln>
        </p:spPr>
        <p:txBody>
          <a:bodyPr vert="horz" wrap="square" lIns="0" tIns="0" rIns="0" bIns="0" rtlCol="0" anchor="t"/>
          <a:lstStyle/>
          <a:p>
            <a:pPr algn="l"/>
            <a:r>
              <a:rPr kumimoji="1" lang="en-US" altLang="zh-CN" sz="1600" dirty="0">
                <a:ln w="12700">
                  <a:noFill/>
                </a:ln>
                <a:latin typeface="华文中宋" panose="02010600040101010101" pitchFamily="2" charset="-122"/>
                <a:ea typeface="华文中宋" panose="02010600040101010101" pitchFamily="2" charset="-122"/>
              </a:rPr>
              <a:t>      </a:t>
            </a:r>
            <a:r>
              <a:rPr kumimoji="1" lang="en-US" altLang="zh-CN" sz="1600" dirty="0" err="1">
                <a:ln w="12700">
                  <a:noFill/>
                </a:ln>
                <a:latin typeface="华文中宋" panose="02010600040101010101" pitchFamily="2" charset="-122"/>
                <a:ea typeface="华文中宋" panose="02010600040101010101" pitchFamily="2" charset="-122"/>
              </a:rPr>
              <a:t>健康人格表现出责任感</a:t>
            </a:r>
            <a:r>
              <a:rPr kumimoji="1" lang="zh-CN" altLang="en-US" sz="1600" dirty="0">
                <a:ln w="12700">
                  <a:noFill/>
                </a:ln>
                <a:latin typeface="华文中宋" panose="02010600040101010101" pitchFamily="2" charset="-122"/>
                <a:ea typeface="华文中宋" panose="02010600040101010101" pitchFamily="2" charset="-122"/>
              </a:rPr>
              <a:t>，具体表现在如下几个方面：</a:t>
            </a:r>
            <a:endParaRPr kumimoji="1" lang="en-US" altLang="zh-CN" sz="1600" dirty="0">
              <a:ln w="12700">
                <a:noFill/>
              </a:ln>
              <a:latin typeface="华文中宋" panose="02010600040101010101" pitchFamily="2" charset="-122"/>
              <a:ea typeface="华文中宋" panose="02010600040101010101" pitchFamily="2" charset="-122"/>
            </a:endParaRPr>
          </a:p>
          <a:p>
            <a:pPr algn="l"/>
            <a:r>
              <a:rPr kumimoji="1" lang="zh-CN" altLang="en-US" sz="1600" dirty="0">
                <a:ln w="12700">
                  <a:noFill/>
                </a:ln>
                <a:latin typeface="华文中宋" panose="02010600040101010101" pitchFamily="2" charset="-122"/>
                <a:ea typeface="华文中宋" panose="02010600040101010101" pitchFamily="2" charset="-122"/>
              </a:rPr>
              <a:t>     对自己负责；</a:t>
            </a:r>
            <a:endParaRPr kumimoji="1" lang="en-US" altLang="zh-CN" sz="1600" dirty="0">
              <a:ln w="12700">
                <a:noFill/>
              </a:ln>
              <a:latin typeface="华文中宋" panose="02010600040101010101" pitchFamily="2" charset="-122"/>
              <a:ea typeface="华文中宋" panose="02010600040101010101" pitchFamily="2" charset="-122"/>
            </a:endParaRPr>
          </a:p>
          <a:p>
            <a:pPr algn="l"/>
            <a:r>
              <a:rPr kumimoji="1" lang="zh-CN" altLang="en-US" sz="1600" dirty="0">
                <a:ln w="12700">
                  <a:noFill/>
                </a:ln>
                <a:latin typeface="华文中宋" panose="02010600040101010101" pitchFamily="2" charset="-122"/>
                <a:ea typeface="华文中宋" panose="02010600040101010101" pitchFamily="2" charset="-122"/>
              </a:rPr>
              <a:t>     对他人负责；</a:t>
            </a:r>
            <a:endParaRPr kumimoji="1" lang="en-US" altLang="zh-CN" sz="1600" dirty="0">
              <a:ln w="12700">
                <a:noFill/>
              </a:ln>
              <a:latin typeface="华文中宋" panose="02010600040101010101" pitchFamily="2" charset="-122"/>
              <a:ea typeface="华文中宋" panose="02010600040101010101" pitchFamily="2" charset="-122"/>
            </a:endParaRPr>
          </a:p>
          <a:p>
            <a:pPr algn="l"/>
            <a:r>
              <a:rPr kumimoji="1" lang="zh-CN" altLang="en-US" sz="1600" dirty="0">
                <a:ln w="12700">
                  <a:noFill/>
                </a:ln>
                <a:latin typeface="华文中宋" panose="02010600040101010101" pitchFamily="2" charset="-122"/>
                <a:ea typeface="华文中宋" panose="02010600040101010101" pitchFamily="2" charset="-122"/>
              </a:rPr>
              <a:t>     对社会负责。</a:t>
            </a:r>
            <a:endParaRPr kumimoji="1" lang="en-US" altLang="zh-CN" sz="1600" dirty="0">
              <a:ln w="12700">
                <a:noFill/>
              </a:ln>
              <a:latin typeface="华文中宋" panose="02010600040101010101" pitchFamily="2" charset="-122"/>
              <a:ea typeface="华文中宋" panose="02010600040101010101" pitchFamily="2" charset="-122"/>
            </a:endParaRPr>
          </a:p>
          <a:p>
            <a:pPr algn="l"/>
            <a:endParaRPr kumimoji="1" lang="zh-CN" altLang="en-US" sz="1600" dirty="0">
              <a:ln w="12700">
                <a:noFill/>
              </a:ln>
              <a:latin typeface="华文中宋" panose="02010600040101010101" pitchFamily="2" charset="-122"/>
              <a:ea typeface="华文中宋" panose="02010600040101010101" pitchFamily="2" charset="-122"/>
            </a:endParaRPr>
          </a:p>
        </p:txBody>
      </p:sp>
      <p:sp>
        <p:nvSpPr>
          <p:cNvPr id="15" name="标题 1"/>
          <p:cNvSpPr txBox="1"/>
          <p:nvPr/>
        </p:nvSpPr>
        <p:spPr>
          <a:xfrm>
            <a:off x="810592" y="263750"/>
            <a:ext cx="10878487" cy="432000"/>
          </a:xfrm>
          <a:prstGeom prst="rect">
            <a:avLst/>
          </a:prstGeom>
          <a:noFill/>
          <a:ln>
            <a:noFill/>
          </a:ln>
        </p:spPr>
        <p:txBody>
          <a:bodyPr vert="horz" wrap="square" lIns="0" tIns="0" rIns="0" bIns="0" rtlCol="0" anchor="ctr"/>
          <a:lstStyle/>
          <a:p>
            <a:pPr algn="l"/>
            <a:r>
              <a:rPr kumimoji="1" lang="en-US" altLang="zh-CN" sz="3200">
                <a:ln w="12700">
                  <a:noFill/>
                </a:ln>
                <a:solidFill>
                  <a:schemeClr val="tx1"/>
                </a:solidFill>
                <a:latin typeface="Source Han Sans CN Bold" panose="020B0800000000000000" charset="-122"/>
                <a:ea typeface="Source Han Sans CN Bold" panose="020B0800000000000000" charset="-122"/>
                <a:cs typeface="Source Han Sans CN Bold" panose="020B0800000000000000" charset="-122"/>
              </a:rPr>
              <a:t>自主性和责任感</a:t>
            </a:r>
            <a:endParaRPr kumimoji="1" lang="zh-CN" altLang="en-US"/>
          </a:p>
        </p:txBody>
      </p:sp>
      <p:sp>
        <p:nvSpPr>
          <p:cNvPr id="16" name="标题 1"/>
          <p:cNvSpPr txBox="1"/>
          <p:nvPr/>
        </p:nvSpPr>
        <p:spPr>
          <a:xfrm>
            <a:off x="327659" y="324821"/>
            <a:ext cx="159713" cy="159713"/>
          </a:xfrm>
          <a:prstGeom prst="rect">
            <a:avLst/>
          </a:prstGeom>
          <a:noFill/>
          <a:ln w="12700" cap="sq">
            <a:solidFill>
              <a:schemeClr val="bg1">
                <a:lumMod val="65000"/>
              </a:schemeClr>
            </a:solidFill>
            <a:miter/>
          </a:ln>
        </p:spPr>
        <p:txBody>
          <a:bodyPr vert="horz" wrap="square" lIns="91440" tIns="45720" rIns="91440" bIns="45720" rtlCol="0" anchor="ctr"/>
          <a:lstStyle/>
          <a:p>
            <a:pPr algn="ctr"/>
            <a:endParaRPr kumimoji="1" lang="zh-CN" altLang="en-US"/>
          </a:p>
        </p:txBody>
      </p:sp>
      <p:sp>
        <p:nvSpPr>
          <p:cNvPr id="17" name="标题 1"/>
          <p:cNvSpPr txBox="1"/>
          <p:nvPr/>
        </p:nvSpPr>
        <p:spPr>
          <a:xfrm>
            <a:off x="382730" y="379892"/>
            <a:ext cx="255445" cy="255445"/>
          </a:xfrm>
          <a:prstGeom prst="rect">
            <a:avLst/>
          </a:prstGeom>
          <a:solidFill>
            <a:schemeClr val="tx1">
              <a:lumMod val="75000"/>
              <a:lumOff val="25000"/>
            </a:schemeClr>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524400" y="3822378"/>
            <a:ext cx="5348348" cy="1768161"/>
          </a:xfrm>
          <a:prstGeom prst="rect">
            <a:avLst/>
          </a:prstGeom>
          <a:noFill/>
          <a:ln>
            <a:noFill/>
          </a:ln>
        </p:spPr>
        <p:txBody>
          <a:bodyPr vert="horz" wrap="square" lIns="0" tIns="0" rIns="0" bIns="0" rtlCol="0" anchor="t"/>
          <a:lstStyle/>
          <a:p>
            <a:pPr algn="l"/>
            <a:r>
              <a:rPr kumimoji="1" lang="zh-CN" altLang="en-US" dirty="0">
                <a:ln w="12700">
                  <a:noFill/>
                </a:ln>
                <a:solidFill>
                  <a:schemeClr val="tx1">
                    <a:lumMod val="85000"/>
                    <a:lumOff val="15000"/>
                  </a:schemeClr>
                </a:solidFill>
                <a:latin typeface="华文中宋" panose="02010600040101010101" pitchFamily="2" charset="-122"/>
                <a:ea typeface="华文中宋" panose="02010600040101010101" pitchFamily="2" charset="-122"/>
              </a:rPr>
              <a:t>健康人格具备良好的社会适应能力，能够与社会保持良好的相处，适应新环境，建立和谐的人际关系，并在产生摩擦时能够有效解决。</a:t>
            </a:r>
            <a:endParaRPr kumimoji="1" lang="zh-CN" altLang="en-US" dirty="0">
              <a:ln w="12700">
                <a:noFill/>
              </a:ln>
              <a:solidFill>
                <a:schemeClr val="tx1">
                  <a:lumMod val="85000"/>
                  <a:lumOff val="15000"/>
                </a:schemeClr>
              </a:solidFill>
              <a:latin typeface="华文中宋" panose="02010600040101010101" pitchFamily="2" charset="-122"/>
              <a:ea typeface="华文中宋" panose="02010600040101010101" pitchFamily="2" charset="-122"/>
            </a:endParaRPr>
          </a:p>
        </p:txBody>
      </p:sp>
      <p:sp>
        <p:nvSpPr>
          <p:cNvPr id="3" name="标题 1"/>
          <p:cNvSpPr txBox="1"/>
          <p:nvPr/>
        </p:nvSpPr>
        <p:spPr>
          <a:xfrm>
            <a:off x="660400" y="3756969"/>
            <a:ext cx="741600" cy="741600"/>
          </a:xfrm>
          <a:prstGeom prst="ellipse">
            <a:avLst/>
          </a:prstGeom>
          <a:gradFill>
            <a:gsLst>
              <a:gs pos="0">
                <a:schemeClr val="accent2"/>
              </a:gs>
              <a:gs pos="100000">
                <a:schemeClr val="accent2">
                  <a:lumMod val="7500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807516" y="3958492"/>
            <a:ext cx="447368" cy="338554"/>
          </a:xfrm>
          <a:prstGeom prst="rect">
            <a:avLst/>
          </a:prstGeom>
          <a:noFill/>
          <a:ln>
            <a:noFill/>
          </a:ln>
        </p:spPr>
        <p:txBody>
          <a:bodyPr vert="horz" wrap="square" lIns="0" tIns="0" rIns="0" bIns="0" rtlCol="0" anchor="t"/>
          <a:lstStyle/>
          <a:p>
            <a:pPr algn="ctr"/>
            <a:r>
              <a:rPr kumimoji="1" lang="en-US" altLang="zh-CN" sz="2400">
                <a:ln w="12700">
                  <a:noFill/>
                </a:ln>
                <a:solidFill>
                  <a:schemeClr val="bg1"/>
                </a:solidFill>
                <a:latin typeface="Source Han Sans" panose="020B0500000000000000" charset="-122"/>
                <a:ea typeface="Source Han Sans" panose="020B0500000000000000" charset="-122"/>
                <a:cs typeface="Source Han Sans" panose="020B0500000000000000" charset="-122"/>
              </a:rPr>
              <a:t>02</a:t>
            </a:r>
            <a:endParaRPr kumimoji="1" lang="zh-CN" altLang="en-US"/>
          </a:p>
        </p:txBody>
      </p:sp>
      <p:pic>
        <p:nvPicPr>
          <p:cNvPr id="5" name="图片 4"/>
          <p:cNvPicPr>
            <a:picLocks noChangeAspect="1"/>
          </p:cNvPicPr>
          <p:nvPr/>
        </p:nvPicPr>
        <p:blipFill>
          <a:blip r:embed="rId1"/>
          <a:srcRect/>
          <a:stretch>
            <a:fillRect/>
          </a:stretch>
        </p:blipFill>
        <p:spPr>
          <a:xfrm>
            <a:off x="7226710" y="1340769"/>
            <a:ext cx="4292190" cy="4582862"/>
          </a:xfrm>
          <a:prstGeom prst="rect">
            <a:avLst/>
          </a:prstGeom>
        </p:spPr>
      </p:pic>
      <p:sp>
        <p:nvSpPr>
          <p:cNvPr id="6" name="标题 1"/>
          <p:cNvSpPr txBox="1"/>
          <p:nvPr/>
        </p:nvSpPr>
        <p:spPr>
          <a:xfrm>
            <a:off x="1104798" y="1545051"/>
            <a:ext cx="8253201" cy="1914429"/>
          </a:xfrm>
          <a:prstGeom prst="roundRect">
            <a:avLst>
              <a:gd name="adj" fmla="val 6411"/>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1524400" y="1764732"/>
            <a:ext cx="7627220" cy="1242628"/>
          </a:xfrm>
          <a:prstGeom prst="rect">
            <a:avLst/>
          </a:prstGeom>
          <a:noFill/>
          <a:ln>
            <a:noFill/>
          </a:ln>
        </p:spPr>
        <p:txBody>
          <a:bodyPr vert="horz" wrap="square" lIns="0" tIns="0" rIns="0" bIns="0" rtlCol="0" anchor="t"/>
          <a:lstStyle/>
          <a:p>
            <a:pPr algn="l"/>
            <a:r>
              <a:rPr kumimoji="1" lang="en-US" altLang="zh-CN" dirty="0" err="1">
                <a:ln w="12700">
                  <a:noFill/>
                </a:ln>
                <a:solidFill>
                  <a:schemeClr val="tx1">
                    <a:lumMod val="85000"/>
                    <a:lumOff val="15000"/>
                  </a:schemeClr>
                </a:solidFill>
                <a:latin typeface="华文中宋" panose="02010600040101010101" pitchFamily="2" charset="-122"/>
                <a:ea typeface="华文中宋" panose="02010600040101010101" pitchFamily="2" charset="-122"/>
                <a:cs typeface="Source Han Sans" panose="020B0500000000000000" charset="-122"/>
              </a:rPr>
              <a:t>健康人格具备良好的情绪管理</a:t>
            </a:r>
            <a:r>
              <a:rPr kumimoji="1" lang="zh-CN" altLang="en-US" dirty="0">
                <a:ln w="12700">
                  <a:noFill/>
                </a:ln>
                <a:solidFill>
                  <a:schemeClr val="tx1">
                    <a:lumMod val="85000"/>
                    <a:lumOff val="15000"/>
                  </a:schemeClr>
                </a:solidFill>
                <a:latin typeface="华文中宋" panose="02010600040101010101" pitchFamily="2" charset="-122"/>
                <a:ea typeface="华文中宋" panose="02010600040101010101" pitchFamily="2" charset="-122"/>
                <a:cs typeface="Source Han Sans" panose="020B0500000000000000" charset="-122"/>
              </a:rPr>
              <a:t>与调控能力，能够及时宣泄和调整消极情绪，保持稳定的心态。</a:t>
            </a:r>
            <a:endParaRPr kumimoji="1" lang="zh-CN" altLang="en-US" dirty="0">
              <a:latin typeface="华文中宋" panose="02010600040101010101" pitchFamily="2" charset="-122"/>
              <a:ea typeface="华文中宋" panose="02010600040101010101" pitchFamily="2" charset="-122"/>
            </a:endParaRPr>
          </a:p>
        </p:txBody>
      </p:sp>
      <p:sp>
        <p:nvSpPr>
          <p:cNvPr id="8" name="标题 1"/>
          <p:cNvSpPr txBox="1"/>
          <p:nvPr/>
        </p:nvSpPr>
        <p:spPr>
          <a:xfrm>
            <a:off x="660400" y="1699323"/>
            <a:ext cx="741600" cy="741600"/>
          </a:xfrm>
          <a:prstGeom prst="ellipse">
            <a:avLst/>
          </a:prstGeom>
          <a:gradFill>
            <a:gsLst>
              <a:gs pos="0">
                <a:schemeClr val="accent1"/>
              </a:gs>
              <a:gs pos="100000">
                <a:schemeClr val="accent1">
                  <a:lumMod val="7500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807516" y="1900846"/>
            <a:ext cx="447368" cy="338554"/>
          </a:xfrm>
          <a:prstGeom prst="rect">
            <a:avLst/>
          </a:prstGeom>
          <a:noFill/>
          <a:ln>
            <a:noFill/>
          </a:ln>
        </p:spPr>
        <p:txBody>
          <a:bodyPr vert="horz" wrap="square" lIns="0" tIns="0" rIns="0" bIns="0" rtlCol="0" anchor="t"/>
          <a:lstStyle/>
          <a:p>
            <a:pPr algn="ctr"/>
            <a:r>
              <a:rPr kumimoji="1" lang="en-US" altLang="zh-CN" sz="2400">
                <a:ln w="12700">
                  <a:noFill/>
                </a:ln>
                <a:solidFill>
                  <a:schemeClr val="bg1"/>
                </a:solidFill>
                <a:latin typeface="Source Han Sans" panose="020B0500000000000000" charset="-122"/>
                <a:ea typeface="Source Han Sans" panose="020B0500000000000000" charset="-122"/>
                <a:cs typeface="Source Han Sans" panose="020B0500000000000000" charset="-122"/>
              </a:rPr>
              <a:t>01</a:t>
            </a:r>
            <a:endParaRPr kumimoji="1" lang="zh-CN" altLang="en-US"/>
          </a:p>
        </p:txBody>
      </p:sp>
      <p:sp>
        <p:nvSpPr>
          <p:cNvPr id="10" name="标题 1"/>
          <p:cNvSpPr txBox="1"/>
          <p:nvPr/>
        </p:nvSpPr>
        <p:spPr>
          <a:xfrm>
            <a:off x="660400" y="3726426"/>
            <a:ext cx="109202" cy="109202"/>
          </a:xfrm>
          <a:prstGeom prst="ellipse">
            <a:avLst/>
          </a:prstGeom>
          <a:gradFill>
            <a:gsLst>
              <a:gs pos="0">
                <a:schemeClr val="accent2"/>
              </a:gs>
              <a:gs pos="100000">
                <a:schemeClr val="accent2">
                  <a:lumMod val="7500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660400" y="1668780"/>
            <a:ext cx="109202" cy="109202"/>
          </a:xfrm>
          <a:prstGeom prst="ellipse">
            <a:avLst/>
          </a:prstGeom>
          <a:gradFill>
            <a:gsLst>
              <a:gs pos="0">
                <a:schemeClr val="accent1"/>
              </a:gs>
              <a:gs pos="100000">
                <a:schemeClr val="accent1">
                  <a:lumMod val="7500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810592" y="263750"/>
            <a:ext cx="10878487" cy="432000"/>
          </a:xfrm>
          <a:prstGeom prst="rect">
            <a:avLst/>
          </a:prstGeom>
          <a:noFill/>
          <a:ln>
            <a:noFill/>
          </a:ln>
        </p:spPr>
        <p:txBody>
          <a:bodyPr vert="horz" wrap="square" lIns="0" tIns="0" rIns="0" bIns="0" rtlCol="0" anchor="ctr"/>
          <a:lstStyle/>
          <a:p>
            <a:pPr algn="l"/>
            <a:r>
              <a:rPr kumimoji="1" lang="en-US" altLang="zh-CN" sz="3200">
                <a:ln w="12700">
                  <a:noFill/>
                </a:ln>
                <a:solidFill>
                  <a:schemeClr val="tx1"/>
                </a:solidFill>
                <a:latin typeface="Source Han Sans CN Bold" panose="020B0800000000000000" charset="-122"/>
                <a:ea typeface="Source Han Sans CN Bold" panose="020B0800000000000000" charset="-122"/>
                <a:cs typeface="Source Han Sans CN Bold" panose="020B0800000000000000" charset="-122"/>
              </a:rPr>
              <a:t>情绪管理和适应能力</a:t>
            </a:r>
            <a:endParaRPr kumimoji="1" lang="zh-CN" altLang="en-US"/>
          </a:p>
        </p:txBody>
      </p:sp>
      <p:sp>
        <p:nvSpPr>
          <p:cNvPr id="13" name="标题 1"/>
          <p:cNvSpPr txBox="1"/>
          <p:nvPr/>
        </p:nvSpPr>
        <p:spPr>
          <a:xfrm>
            <a:off x="327659" y="324821"/>
            <a:ext cx="159713" cy="159713"/>
          </a:xfrm>
          <a:prstGeom prst="rect">
            <a:avLst/>
          </a:prstGeom>
          <a:noFill/>
          <a:ln w="12700" cap="sq">
            <a:solidFill>
              <a:schemeClr val="bg1">
                <a:lumMod val="65000"/>
              </a:schemeClr>
            </a:solid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382730" y="379892"/>
            <a:ext cx="255445" cy="255445"/>
          </a:xfrm>
          <a:prstGeom prst="rect">
            <a:avLst/>
          </a:prstGeom>
          <a:solidFill>
            <a:schemeClr val="tx1">
              <a:lumMod val="75000"/>
              <a:lumOff val="25000"/>
            </a:schemeClr>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tags/tag1.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5189_1*a*1"/>
  <p:tag name="KSO_WM_TEMPLATE_CATEGORY" val="diagram"/>
  <p:tag name="KSO_WM_TEMPLATE_INDEX" val="20235189"/>
  <p:tag name="KSO_WM_UNIT_LAYERLEVEL" val="1"/>
  <p:tag name="KSO_WM_TAG_VERSION" val="3.0"/>
  <p:tag name="KSO_WM_BEAUTIFY_FLAG" val="#wm#"/>
  <p:tag name="KSO_WM_DIAGRAM_GROUP_CODE" val="l1-1"/>
  <p:tag name="KSO_WM_UNIT_PRESET_TEXT" val="单击此处添加标题"/>
  <p:tag name="KSO_WM_UNIT_TEXT_TYPE" val="1"/>
  <p:tag name="KSO_WM_UNIT_TEXT_FILL_FORE_SCHEMECOLOR_INDEX" val="13"/>
  <p:tag name="KSO_WM_UNIT_TEXT_FILL_TYPE" val="1"/>
  <p:tag name="KSO_WM_UNIT_USESOURCEFORMAT_APPLY"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35189_1*l_i*1_1"/>
  <p:tag name="KSO_WM_TEMPLATE_CATEGORY" val="diagram"/>
  <p:tag name="KSO_WM_TEMPLATE_INDEX" val="20235189"/>
  <p:tag name="KSO_WM_UNIT_LAYERLEVEL" val="1_1"/>
  <p:tag name="KSO_WM_TAG_VERSION" val="3.0"/>
  <p:tag name="KSO_WM_BEAUTIFY_FLAG" val="#wm#"/>
  <p:tag name="KSO_WM_DIAGRAM_VERSION" val="3"/>
  <p:tag name="KSO_WM_DIAGRAM_COLOR_TRICK" val="2"/>
  <p:tag name="KSO_WM_DIAGRAM_COLOR_TEXT_CAN_REMOVE" val="n"/>
  <p:tag name="KSO_WM_UNIT_FILL_TYPE" val="3"/>
  <p:tag name="KSO_WM_DIAGRAM_MAX_ITEMCNT" val="2"/>
  <p:tag name="KSO_WM_DIAGRAM_MIN_ITEMCNT" val="2"/>
  <p:tag name="KSO_WM_DIAGRAM_VIRTUALLY_FRAME" val="{&quot;height&quot;:388.29999337238155,&quot;left&quot;:55.64999999999998,&quot;top&quot;:113.45000331380925,&quot;width&quot;:849.55}"/>
  <p:tag name="KSO_WM_DIAGRAM_COLOR_MATCH_VALUE" val="{&quot;shape&quot;:{&quot;fill&quot;:{&quot;gradient&quot;:[{&quot;brightness&quot;:0,&quot;colorType&quot;:1,&quot;foreColorIndex&quot;:6,&quot;pos&quot;:1,&quot;transparency&quot;:0},{&quot;brightness&quot;:0,&quot;colorType&quot;:1,&quot;foreColorIndex&quot;:5,&quot;pos&quot;:0,&quot;transparency&quot;:0}],&quot;type&quot;:3},&quot;glow&quot;:{&quot;colorType&quot;:0},&quot;line&quot;:{&quot;type&quot;:0},&quot;shadow&quot;:{&quot;brightness&quot;:-0.25,&quot;colorType&quot;:1,&quot;foreColorIndex&quot;:5,&quot;transparency&quot;:0.89999997615814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 val="5"/>
  <p:tag name="KSO_WM_UNIT_TEXT_FILL_FORE_SCHEMECOLOR_INDEX" val="2"/>
  <p:tag name="KSO_WM_UNIT_TEXT_FILL_TYPE" val="1"/>
  <p:tag name="KSO_WM_UNIT_USESOURCEFORMAT_APPLY" val="1"/>
</p:tagLst>
</file>

<file path=ppt/tags/tag11.xml><?xml version="1.0" encoding="utf-8"?>
<p:tagLst xmlns:p="http://schemas.openxmlformats.org/presentationml/2006/main">
  <p:tag name="KSO_WM_SLIDE_ID" val="diagram20235189_1"/>
  <p:tag name="KSO_WM_TEMPLATE_SUBCATEGORY" val="0"/>
  <p:tag name="KSO_WM_TEMPLATE_MASTER_TYPE" val="0"/>
  <p:tag name="KSO_WM_TEMPLATE_COLOR_TYPE" val="0"/>
  <p:tag name="KSO_WM_SLIDE_ITEM_CNT" val="2"/>
  <p:tag name="KSO_WM_SLIDE_INDEX" val="1"/>
  <p:tag name="KSO_WM_TAG_VERSION" val="3.0"/>
  <p:tag name="KSO_WM_BEAUTIFY_FLAG" val="#wm#"/>
  <p:tag name="KSO_WM_TEMPLATE_CATEGORY" val="diagram"/>
  <p:tag name="KSO_WM_TEMPLATE_INDEX" val="20235189"/>
  <p:tag name="KSO_WM_SLIDE_TYPE" val="text"/>
  <p:tag name="KSO_WM_SLIDE_SUBTYPE" val="diag"/>
  <p:tag name="KSO_WM_SLIDE_SIZE" val="849.55*388.3"/>
  <p:tag name="KSO_WM_SLIDE_POSITION" val="55.65*113.45"/>
  <p:tag name="KSO_WM_SLIDE_LAYOUT" val="a_l"/>
  <p:tag name="KSO_WM_SLIDE_LAYOUT_CNT" val="1_1"/>
  <p:tag name="KSO_WM_SPECIAL_SOURCE" val="bdnull"/>
  <p:tag name="KSO_WM_DIAGRAM_GROUP_CODE" val="l1-1"/>
  <p:tag name="KSO_WM_SLIDE_DIAGTYPE" val="l"/>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5189_1*l_h_i*1_2_1"/>
  <p:tag name="KSO_WM_TEMPLATE_CATEGORY" val="diagram"/>
  <p:tag name="KSO_WM_TEMPLATE_INDEX" val="20235189"/>
  <p:tag name="KSO_WM_UNIT_LAYERLEVEL" val="1_1_1"/>
  <p:tag name="KSO_WM_TAG_VERSION" val="3.0"/>
  <p:tag name="KSO_WM_BEAUTIFY_FLAG" val="#wm#"/>
  <p:tag name="KSO_WM_DIAGRAM_VERSION" val="3"/>
  <p:tag name="KSO_WM_DIAGRAM_COLOR_TRICK" val="2"/>
  <p:tag name="KSO_WM_DIAGRAM_COLOR_TEXT_CAN_REMOVE" val="n"/>
  <p:tag name="KSO_WM_UNIT_FILL_TYPE" val="3"/>
  <p:tag name="KSO_WM_DIAGRAM_MAX_ITEMCNT" val="2"/>
  <p:tag name="KSO_WM_DIAGRAM_MIN_ITEMCNT" val="2"/>
  <p:tag name="KSO_WM_DIAGRAM_VIRTUALLY_FRAME" val="{&quot;height&quot;:388.29999337238155,&quot;left&quot;:55.64999999999998,&quot;top&quot;:113.45000331380925,&quot;width&quot;:849.55}"/>
  <p:tag name="KSO_WM_DIAGRAM_COLOR_MATCH_VALUE" val="{&quot;shape&quot;:{&quot;fill&quot;:{&quot;gradient&quot;:[{&quot;brightness&quot;:0.4000000059604645,&quot;colorType&quot;:1,&quot;foreColorIndex&quot;:6,&quot;pos&quot;:0,&quot;transparency&quot;:0.949999988079071},{&quot;brightness&quot;:0.4000000059604645,&quot;colorType&quot;:1,&quot;foreColorIndex&quot;:6,&quot;pos&quot;:1,&quot;transparency&quot;:0.800000011920929}],&quot;type&quot;:3},&quot;glow&quot;:{&quot;colorType&quot;:0},&quot;line&quot;:{&quot;gradient&quot;:[{&quot;brightness&quot;:0,&quot;colorType&quot;:1,&quot;foreColorIndex&quot;:6,&quot;pos&quot;:1,&quot;transparency&quot;:1},{&quot;brightness&quot;:0,&quot;colorType&quot;:1,&quot;foreColorIndex&quot;:6,&quot;pos&quot;:0,&quot;transparency&quot;:0.5600000023841858}],&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6"/>
  <p:tag name="KSO_WM_UNIT_TEXT_FILL_FORE_SCHEMECOLOR_INDEX" val="2"/>
  <p:tag name="KSO_WM_UNIT_TEXT_FILL_TYPE" val="1"/>
  <p:tag name="KSO_WM_UNIT_USESOURCEFORMAT_APPLY"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5189_1*l_h_i*1_1_1"/>
  <p:tag name="KSO_WM_TEMPLATE_CATEGORY" val="diagram"/>
  <p:tag name="KSO_WM_TEMPLATE_INDEX" val="20235189"/>
  <p:tag name="KSO_WM_UNIT_LAYERLEVEL" val="1_1_1"/>
  <p:tag name="KSO_WM_TAG_VERSION" val="3.0"/>
  <p:tag name="KSO_WM_BEAUTIFY_FLAG" val="#wm#"/>
  <p:tag name="KSO_WM_DIAGRAM_VERSION" val="3"/>
  <p:tag name="KSO_WM_DIAGRAM_COLOR_TRICK" val="2"/>
  <p:tag name="KSO_WM_DIAGRAM_COLOR_TEXT_CAN_REMOVE" val="n"/>
  <p:tag name="KSO_WM_UNIT_FILL_TYPE" val="3"/>
  <p:tag name="KSO_WM_DIAGRAM_MAX_ITEMCNT" val="2"/>
  <p:tag name="KSO_WM_DIAGRAM_MIN_ITEMCNT" val="2"/>
  <p:tag name="KSO_WM_DIAGRAM_VIRTUALLY_FRAME" val="{&quot;height&quot;:388.29999337238155,&quot;left&quot;:55.64999999999998,&quot;top&quot;:113.45000331380925,&quot;width&quot;:849.55}"/>
  <p:tag name="KSO_WM_DIAGRAM_COLOR_MATCH_VALUE" val="{&quot;shape&quot;:{&quot;fill&quot;:{&quot;gradient&quot;:[{&quot;brightness&quot;:0.4000000059604645,&quot;colorType&quot;:1,&quot;foreColorIndex&quot;:5,&quot;pos&quot;:0,&quot;transparency&quot;:0.949999988079071},{&quot;brightness&quot;:0.4000000059604645,&quot;colorType&quot;:1,&quot;foreColorIndex&quot;:5,&quot;pos&quot;:1,&quot;transparency&quot;:0.800000011920929}],&quot;type&quot;:3},&quot;glow&quot;:{&quot;colorType&quot;:0},&quot;line&quot;:{&quot;gradient&quot;:[{&quot;brightness&quot;:0,&quot;colorType&quot;:1,&quot;foreColorIndex&quot;:5,&quot;pos&quot;:1,&quot;transparency&quot;:1},{&quot;brightness&quot;:0,&quot;colorType&quot;:1,&quot;foreColorIndex&quot;:5,&quot;pos&quot;:0,&quot;transparency&quot;:0.5600000023841858}],&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TEXT_FILL_FORE_SCHEMECOLOR_INDEX" val="2"/>
  <p:tag name="KSO_WM_UNIT_TEXT_FILL_TYPE" val="1"/>
  <p:tag name="KSO_WM_UNIT_USESOURCEFORMAT_APPLY" val="1"/>
</p:tagLst>
</file>

<file path=ppt/tags/tag4.xml><?xml version="1.0" encoding="utf-8"?>
<p:tagLst xmlns:p="http://schemas.openxmlformats.org/presentationml/2006/main">
  <p:tag name="KSO_WM_DIAGRAM_VIRTUALLY_FRAME" val="{&quot;height&quot;:388.29999337238155,&quot;left&quot;:55.64999999999998,&quot;top&quot;:113.45000331380925,&quot;width&quot;:849.55}"/>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5189_1*l_h_i*1_1_2"/>
  <p:tag name="KSO_WM_TEMPLATE_CATEGORY" val="diagram"/>
  <p:tag name="KSO_WM_TEMPLATE_INDEX" val="20235189"/>
  <p:tag name="KSO_WM_UNIT_LAYERLEVEL" val="1_1_1"/>
  <p:tag name="KSO_WM_TAG_VERSION" val="3.0"/>
  <p:tag name="KSO_WM_BEAUTIFY_FLAG" val="#wm#"/>
  <p:tag name="KSO_WM_DIAGRAM_VERSION" val="3"/>
  <p:tag name="KSO_WM_DIAGRAM_COLOR_TRICK" val="2"/>
  <p:tag name="KSO_WM_DIAGRAM_COLOR_TEXT_CAN_REMOVE" val="n"/>
  <p:tag name="KSO_WM_UNIT_FILL_TYPE" val="1"/>
  <p:tag name="KSO_WM_UNIT_FILL_FORE_SCHEMECOLOR_INDEX" val="5"/>
  <p:tag name="KSO_WM_UNIT_FILL_FORE_SCHEMECOLOR_INDEX_BRIGHTNESS" val="0"/>
  <p:tag name="KSO_WM_DIAGRAM_MAX_ITEMCNT" val="2"/>
  <p:tag name="KSO_WM_DIAGRAM_MIN_ITEMCNT" val="2"/>
  <p:tag name="KSO_WM_DIAGRAM_COLOR_MATCH_VALUE" val="{&quot;shape&quot;:{&quot;fill&quot;:{&quot;solid&quot;:{&quot;brightness&quot;:0,&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1"/>
</p:tagLst>
</file>

<file path=ppt/tags/tag5.xml><?xml version="1.0" encoding="utf-8"?>
<p:tagLst xmlns:p="http://schemas.openxmlformats.org/presentationml/2006/main">
  <p:tag name="KSO_WM_DIAGRAM_VIRTUALLY_FRAME" val="{&quot;height&quot;:388.29999337238155,&quot;left&quot;:55.64999999999998,&quot;top&quot;:113.45000331380925,&quot;width&quot;:849.55}"/>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5189_1*l_h_i*1_1_3"/>
  <p:tag name="KSO_WM_TEMPLATE_CATEGORY" val="diagram"/>
  <p:tag name="KSO_WM_TEMPLATE_INDEX" val="20235189"/>
  <p:tag name="KSO_WM_UNIT_LAYERLEVEL" val="1_1_1"/>
  <p:tag name="KSO_WM_TAG_VERSION" val="3.0"/>
  <p:tag name="KSO_WM_BEAUTIFY_FLAG" val="#wm#"/>
  <p:tag name="KSO_WM_DIAGRAM_VERSION" val="3"/>
  <p:tag name="KSO_WM_DIAGRAM_COLOR_TRICK" val="2"/>
  <p:tag name="KSO_WM_DIAGRAM_COLOR_TEXT_CAN_REMOVE" val="n"/>
  <p:tag name="KSO_WM_UNIT_FILL_TYPE" val="3"/>
  <p:tag name="KSO_WM_DIAGRAM_MAX_ITEMCNT" val="2"/>
  <p:tag name="KSO_WM_DIAGRAM_MIN_ITEMCNT" val="2"/>
  <p:tag name="KSO_WM_DIAGRAM_COLOR_MATCH_VALUE" val="{&quot;shape&quot;:{&quot;fill&quot;:{&quot;gradient&quot;:[{&quot;brightness&quot;:0.4000000059604645,&quot;colorType&quot;:1,&quot;foreColorIndex&quot;:5,&quot;pos&quot;:0,&quot;transparency&quot;:0.4000000059604645},{&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1"/>
</p:tagLst>
</file>

<file path=ppt/tags/tag6.xml><?xml version="1.0" encoding="utf-8"?>
<p:tagLst xmlns:p="http://schemas.openxmlformats.org/presentationml/2006/main">
  <p:tag name="KSO_WM_DIAGRAM_VIRTUALLY_FRAME" val="{&quot;height&quot;:388.29999337238155,&quot;left&quot;:55.64999999999998,&quot;top&quot;:113.45000331380925,&quot;width&quot;:849.55}"/>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5189_1*l_h_i*1_2_2"/>
  <p:tag name="KSO_WM_TEMPLATE_CATEGORY" val="diagram"/>
  <p:tag name="KSO_WM_TEMPLATE_INDEX" val="20235189"/>
  <p:tag name="KSO_WM_UNIT_LAYERLEVEL" val="1_1_1"/>
  <p:tag name="KSO_WM_TAG_VERSION" val="3.0"/>
  <p:tag name="KSO_WM_BEAUTIFY_FLAG" val="#wm#"/>
  <p:tag name="KSO_WM_DIAGRAM_VERSION" val="3"/>
  <p:tag name="KSO_WM_DIAGRAM_COLOR_TRICK" val="2"/>
  <p:tag name="KSO_WM_DIAGRAM_COLOR_TEXT_CAN_REMOVE" val="n"/>
  <p:tag name="KSO_WM_UNIT_FILL_TYPE" val="1"/>
  <p:tag name="KSO_WM_UNIT_FILL_FORE_SCHEMECOLOR_INDEX" val="6"/>
  <p:tag name="KSO_WM_UNIT_FILL_FORE_SCHEMECOLOR_INDEX_BRIGHTNESS" val="0"/>
  <p:tag name="KSO_WM_DIAGRAM_MAX_ITEMCNT" val="2"/>
  <p:tag name="KSO_WM_DIAGRAM_MIN_ITEMCNT" val="2"/>
  <p:tag name="KSO_WM_DIAGRAM_COLOR_MATCH_VALUE" val="{&quot;shape&quot;:{&quot;fill&quot;:{&quot;solid&quot;:{&quot;brightness&quot;:0,&quot;colorType&quot;:1,&quot;foreColorIndex&quot;:6,&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1"/>
</p:tagLst>
</file>

<file path=ppt/tags/tag7.xml><?xml version="1.0" encoding="utf-8"?>
<p:tagLst xmlns:p="http://schemas.openxmlformats.org/presentationml/2006/main">
  <p:tag name="KSO_WM_DIAGRAM_VIRTUALLY_FRAME" val="{&quot;height&quot;:388.29999337238155,&quot;left&quot;:55.64999999999998,&quot;top&quot;:113.45000331380925,&quot;width&quot;:849.55}"/>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5189_1*l_h_i*1_2_3"/>
  <p:tag name="KSO_WM_TEMPLATE_CATEGORY" val="diagram"/>
  <p:tag name="KSO_WM_TEMPLATE_INDEX" val="20235189"/>
  <p:tag name="KSO_WM_UNIT_LAYERLEVEL" val="1_1_1"/>
  <p:tag name="KSO_WM_TAG_VERSION" val="3.0"/>
  <p:tag name="KSO_WM_BEAUTIFY_FLAG" val="#wm#"/>
  <p:tag name="KSO_WM_DIAGRAM_VERSION" val="3"/>
  <p:tag name="KSO_WM_DIAGRAM_COLOR_TRICK" val="2"/>
  <p:tag name="KSO_WM_DIAGRAM_COLOR_TEXT_CAN_REMOVE" val="n"/>
  <p:tag name="KSO_WM_UNIT_FILL_TYPE" val="3"/>
  <p:tag name="KSO_WM_DIAGRAM_MAX_ITEMCNT" val="2"/>
  <p:tag name="KSO_WM_DIAGRAM_MIN_ITEMCNT" val="2"/>
  <p:tag name="KSO_WM_DIAGRAM_COLOR_MATCH_VALUE" val="{&quot;shape&quot;:{&quot;fill&quot;:{&quot;gradient&quot;:[{&quot;brightness&quot;:0.4000000059604645,&quot;colorType&quot;:1,&quot;foreColorIndex&quot;:6,&quot;pos&quot;:0,&quot;transparency&quot;:0.4000000059604645},{&quot;brightness&quot;:0,&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1"/>
</p:tagLst>
</file>

<file path=ppt/tags/tag8.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5189_1*l_h_f*1_1_1"/>
  <p:tag name="KSO_WM_TEMPLATE_CATEGORY" val="diagram"/>
  <p:tag name="KSO_WM_TEMPLATE_INDEX" val="20235189"/>
  <p:tag name="KSO_WM_UNIT_LAYERLEVEL" val="1_1_1"/>
  <p:tag name="KSO_WM_TAG_VERSION" val="3.0"/>
  <p:tag name="KSO_WM_DIAGRAM_MAX_ITEMCNT" val="2"/>
  <p:tag name="KSO_WM_DIAGRAM_MIN_ITEMCNT" val="2"/>
  <p:tag name="KSO_WM_DIAGRAM_VIRTUALLY_FRAME" val="{&quot;height&quot;:388.29999337238155,&quot;left&quot;:55.64999999999998,&quot;top&quot;:113.45000331380925,&quot;width&quot;:849.5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07"/>
  <p:tag name="KSO_WM_UNIT_TEXT_TYPE" val="1"/>
  <p:tag name="KSO_WM_UNIT_TEXT_LAYER_COUNT" val="1"/>
  <p:tag name="KSO_WM_BEAUTIFY_FLAG" val="#wm#"/>
  <p:tag name="KSO_WM_DIAGRAM_VERSION" val="3"/>
  <p:tag name="KSO_WM_DIAGRAM_COLOR_TRICK" val="2"/>
  <p:tag name="KSO_WM_DIAGRAM_COLOR_TEXT_CAN_REMOVE" val="n"/>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
  <p:tag name="KSO_WM_UNIT_TEXT_FILL_FORE_SCHEMECOLOR_INDEX" val="1"/>
  <p:tag name="KSO_WM_UNIT_TEXT_FILL_TYPE" val="1"/>
  <p:tag name="KSO_WM_UNIT_USESOURCEFORMAT_APPLY" val="1"/>
</p:tagLst>
</file>

<file path=ppt/tags/tag9.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5189_1*l_h_f*1_2_1"/>
  <p:tag name="KSO_WM_TEMPLATE_CATEGORY" val="diagram"/>
  <p:tag name="KSO_WM_TEMPLATE_INDEX" val="20235189"/>
  <p:tag name="KSO_WM_UNIT_LAYERLEVEL" val="1_1_1"/>
  <p:tag name="KSO_WM_TAG_VERSION" val="3.0"/>
  <p:tag name="KSO_WM_DIAGRAM_MAX_ITEMCNT" val="2"/>
  <p:tag name="KSO_WM_DIAGRAM_MIN_ITEMCNT" val="2"/>
  <p:tag name="KSO_WM_DIAGRAM_VIRTUALLY_FRAME" val="{&quot;height&quot;:388.29999337238155,&quot;left&quot;:55.64999999999998,&quot;top&quot;:113.45000331380925,&quot;width&quot;:849.5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07"/>
  <p:tag name="KSO_WM_UNIT_TEXT_TYPE" val="1"/>
  <p:tag name="KSO_WM_UNIT_TEXT_LAYER_COUNT" val="1"/>
  <p:tag name="KSO_WM_BEAUTIFY_FLAG" val="#wm#"/>
  <p:tag name="KSO_WM_DIAGRAM_VERSION" val="3"/>
  <p:tag name="KSO_WM_DIAGRAM_COLOR_TRICK" val="2"/>
  <p:tag name="KSO_WM_DIAGRAM_COLOR_TEXT_CAN_REMOVE" val="n"/>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
  <p:tag name="KSO_WM_UNIT_TEXT_FILL_FORE_SCHEMECOLOR_INDEX" val="1"/>
  <p:tag name="KSO_WM_UNIT_TEXT_FILL_TYPE" val="1"/>
  <p:tag name="KSO_WM_UNIT_USESOURCEFORMAT_APPLY" val="1"/>
</p:tagLst>
</file>

<file path=ppt/theme/theme1.xml><?xml version="1.0" encoding="utf-8"?>
<a:theme xmlns:a="http://schemas.openxmlformats.org/drawingml/2006/main" name="Office 主题​​">
  <a:themeElements>
    <a:clrScheme name="Office">
      <a:dk1>
        <a:srgbClr val="000000"/>
      </a:dk1>
      <a:lt1>
        <a:srgbClr val="FFFFFF"/>
      </a:lt1>
      <a:dk2>
        <a:srgbClr val="4A66AC"/>
      </a:dk2>
      <a:lt2>
        <a:srgbClr val="E0EBF6"/>
      </a:lt2>
      <a:accent1>
        <a:srgbClr val="E89C89"/>
      </a:accent1>
      <a:accent2>
        <a:srgbClr val="D585CA"/>
      </a:accent2>
      <a:accent3>
        <a:srgbClr val="C3D8FA"/>
      </a:accent3>
      <a:accent4>
        <a:srgbClr val="FFC000"/>
      </a:accent4>
      <a:accent5>
        <a:srgbClr val="5B9BD5"/>
      </a:accent5>
      <a:accent6>
        <a:srgbClr val="70AD47"/>
      </a:accent6>
      <a:hlink>
        <a:srgbClr val="000000"/>
      </a:hlink>
      <a:folHlink>
        <a:srgbClr val="0000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3853</Words>
  <Application>WPS 演示</Application>
  <PresentationFormat>宽屏</PresentationFormat>
  <Paragraphs>201</Paragraphs>
  <Slides>27</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27</vt:i4>
      </vt:variant>
    </vt:vector>
  </HeadingPairs>
  <TitlesOfParts>
    <vt:vector size="40" baseType="lpstr">
      <vt:lpstr>Arial</vt:lpstr>
      <vt:lpstr>宋体</vt:lpstr>
      <vt:lpstr>Wingdings</vt:lpstr>
      <vt:lpstr>OPPOSans H</vt:lpstr>
      <vt:lpstr>华文中宋</vt:lpstr>
      <vt:lpstr>Source Han Sans CN Bold</vt:lpstr>
      <vt:lpstr>等线</vt:lpstr>
      <vt:lpstr>Source Han Sans</vt:lpstr>
      <vt:lpstr>微软雅黑</vt:lpstr>
      <vt:lpstr>Arial Unicode MS</vt:lpstr>
      <vt:lpstr>Calibri</vt:lpstr>
      <vt:lpstr>等线 Light</vt:lpstr>
      <vt:lpstr>Office 主题​​</vt:lpstr>
      <vt:lpstr>PowerPoint 演示文稿</vt:lpstr>
      <vt:lpstr>PowerPoint 演示文稿</vt:lpstr>
      <vt:lpstr>PowerPoint 演示文稿</vt:lpstr>
      <vt:lpstr>PowerPoint 演示文稿</vt:lpstr>
      <vt:lpstr>PowerPoint 演示文稿</vt:lpstr>
      <vt:lpstr>PowerPoint 演示文稿</vt:lpstr>
      <vt:lpstr>自我意识和自尊</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吴正炎</dc:creator>
  <cp:lastModifiedBy>我爱学习*~*</cp:lastModifiedBy>
  <cp:revision>5</cp:revision>
  <dcterms:created xsi:type="dcterms:W3CDTF">2026-02-24T02:36:51Z</dcterms:created>
  <dcterms:modified xsi:type="dcterms:W3CDTF">2026-02-24T02:39:44Z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3E20603ADF22465C88BB6AFDAEC19099_12</vt:lpwstr>
  </property>
  <property fmtid="{D5CDD505-2E9C-101B-9397-08002B2CF9AE}" pid="3" name="KSOProductBuildVer">
    <vt:lpwstr>2052-12.1.0.20305</vt:lpwstr>
  </property>
</Properties>
</file>